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648" r:id="rId1"/>
  </p:sldMasterIdLst>
  <p:notesMasterIdLst>
    <p:notesMasterId r:id="rId103"/>
  </p:notesMasterIdLst>
  <p:handoutMasterIdLst>
    <p:handoutMasterId r:id="rId104"/>
  </p:handoutMasterIdLst>
  <p:sldIdLst>
    <p:sldId id="259" r:id="rId2"/>
    <p:sldId id="337" r:id="rId3"/>
    <p:sldId id="338" r:id="rId4"/>
    <p:sldId id="339" r:id="rId5"/>
    <p:sldId id="340" r:id="rId6"/>
    <p:sldId id="341" r:id="rId7"/>
    <p:sldId id="342" r:id="rId8"/>
    <p:sldId id="343" r:id="rId9"/>
    <p:sldId id="344" r:id="rId10"/>
    <p:sldId id="346" r:id="rId11"/>
    <p:sldId id="345" r:id="rId12"/>
    <p:sldId id="294" r:id="rId13"/>
    <p:sldId id="295" r:id="rId14"/>
    <p:sldId id="347"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49" r:id="rId30"/>
    <p:sldId id="350" r:id="rId31"/>
    <p:sldId id="351" r:id="rId32"/>
    <p:sldId id="310" r:id="rId33"/>
    <p:sldId id="311" r:id="rId34"/>
    <p:sldId id="348"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12" r:id="rId51"/>
    <p:sldId id="313" r:id="rId52"/>
    <p:sldId id="314" r:id="rId53"/>
    <p:sldId id="315"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24" r:id="rId72"/>
    <p:sldId id="317" r:id="rId73"/>
    <p:sldId id="319" r:id="rId74"/>
    <p:sldId id="325" r:id="rId75"/>
    <p:sldId id="328" r:id="rId76"/>
    <p:sldId id="332" r:id="rId77"/>
    <p:sldId id="318" r:id="rId78"/>
    <p:sldId id="327" r:id="rId79"/>
    <p:sldId id="336" r:id="rId80"/>
    <p:sldId id="320" r:id="rId81"/>
    <p:sldId id="321" r:id="rId82"/>
    <p:sldId id="322" r:id="rId83"/>
    <p:sldId id="323" r:id="rId84"/>
    <p:sldId id="316" r:id="rId85"/>
    <p:sldId id="329" r:id="rId86"/>
    <p:sldId id="330" r:id="rId87"/>
    <p:sldId id="331" r:id="rId88"/>
    <p:sldId id="333" r:id="rId89"/>
    <p:sldId id="392" r:id="rId90"/>
    <p:sldId id="393" r:id="rId91"/>
    <p:sldId id="394" r:id="rId92"/>
    <p:sldId id="334" r:id="rId93"/>
    <p:sldId id="335" r:id="rId94"/>
    <p:sldId id="389" r:id="rId95"/>
    <p:sldId id="387" r:id="rId96"/>
    <p:sldId id="388" r:id="rId97"/>
    <p:sldId id="395" r:id="rId98"/>
    <p:sldId id="396" r:id="rId99"/>
    <p:sldId id="397" r:id="rId100"/>
    <p:sldId id="398" r:id="rId101"/>
    <p:sldId id="277"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779CC93D-E52E-4D84-901B-11D7331DD495}">
          <p14:sldIdLst>
            <p14:sldId id="259"/>
          </p14:sldIdLst>
        </p14:section>
        <p14:section name="Overview and Objectives" id="{ABA716BF-3A5C-4ADB-94C9-CFEF84EBA240}">
          <p14:sldIdLst>
            <p14:sldId id="261"/>
            <p14:sldId id="281"/>
            <p14:sldId id="282"/>
            <p14:sldId id="283"/>
            <p14:sldId id="284"/>
            <p14:sldId id="262"/>
            <p14:sldId id="287"/>
          </p14:sldIdLst>
        </p14:section>
        <p14:section name="Topic 1" id="{6D9936A3-3945-4757-BC8B-B5C252D8E036}">
          <p14:sldIdLst>
            <p14:sldId id="286"/>
            <p14:sldId id="267"/>
          </p14:sldIdLst>
        </p14:section>
        <p14:section name="Sample Slides for Visuals" id="{BAB3A466-96C9-4230-9978-795378D75699}">
          <p14:sldIdLst>
            <p14:sldId id="268"/>
            <p14:sldId id="269"/>
            <p14:sldId id="270"/>
          </p14:sldIdLst>
        </p14:section>
        <p14:section name="Case Study" id="{8C0305C9-B152-4FBA-A789-FE1976D53990}">
          <p14:sldIdLst>
            <p14:sldId id="272"/>
            <p14:sldId id="274"/>
          </p14:sldIdLst>
        </p14:section>
        <p14:section name="Conclusion and Summary" id="{790CEF5B-569A-4C2F-BED5-750B08C0E5AD}">
          <p14:sldIdLst>
            <p14:sldId id="275"/>
            <p14:sldId id="276"/>
            <p14:sldId id="277"/>
          </p14:sldIdLst>
        </p14:section>
        <p14:section name="Appendix" id="{3F78B471-41DA-46F2-A8E4-97E471896AB3}">
          <p14:sldIdLst>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9ED6"/>
    <a:srgbClr val="003300"/>
  </p:clrMru>
  <p:extLst>
    <p:ext uri="{E76CE94A-603C-4142-B9EB-6D1370010A27}">
      <p14:discardImageEditData xmlns:p14="http://schemas.microsoft.com/office/powerpoint/2010/main" xmlns="" val="1"/>
    </p:ext>
    <p:ext uri="{D31A062A-798A-4329-ABDD-BBA856620510}">
      <p14:defaultImageDpi xmlns:p14="http://schemas.microsoft.com/office/powerpoint/2010/main" xmlns=""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7059" autoAdjust="0"/>
    <p:restoredTop sz="99104" autoAdjust="0"/>
  </p:normalViewPr>
  <p:slideViewPr>
    <p:cSldViewPr>
      <p:cViewPr varScale="1">
        <p:scale>
          <a:sx n="69" d="100"/>
          <a:sy n="69" d="100"/>
        </p:scale>
        <p:origin x="-1440"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222" y="37656"/>
    </p:cViewPr>
  </p:sorterViewPr>
  <p:notesViewPr>
    <p:cSldViewPr>
      <p:cViewPr varScale="1">
        <p:scale>
          <a:sx n="83" d="100"/>
          <a:sy n="83" d="100"/>
        </p:scale>
        <p:origin x="-3144"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6/20/2022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xmlns="" val="132425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6/20/2022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xmlns="" val="2142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1987" name="Rectangle 25"/>
          <p:cNvSpPr>
            <a:spLocks noGrp="1" noChangeArrowheads="1"/>
          </p:cNvSpPr>
          <p:nvPr>
            <p:ph type="ftr" sz="quarter" idx="4"/>
          </p:nvPr>
        </p:nvSpPr>
        <p:spPr>
          <a:noFill/>
        </p:spPr>
        <p:txBody>
          <a:bodyPr/>
          <a:lstStyle/>
          <a:p>
            <a:r>
              <a:rPr lang="en-US" dirty="0" smtClean="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101</a:t>
            </a:fld>
            <a:endParaRPr lang="en-US" dirty="0" smtClean="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xmlns=""/>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83C6A6-934C-4407-856C-8F4700A03A66}" type="datetime1">
              <a:rPr lang="en-US" smtClean="0"/>
              <a:pPr/>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2BFB86-DE8B-4DB4-9EE5-DB2C356250CB}" type="datetime1">
              <a:rPr lang="en-US" smtClean="0"/>
              <a:pPr/>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94C04DD9-3C98-493C-A894-FDD4F2A64229}" type="datetime1">
              <a:rPr lang="en-US" smtClean="0"/>
              <a:pPr/>
              <a:t>6/20/2022</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xmlns=""/>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329302EE-9B05-4913-A23D-96AB16C56645}" type="datetime1">
              <a:rPr lang="en-US" smtClean="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7892C-9DB0-4F58-BCDC-C179E2F67A23}" type="datetime1">
              <a:rPr lang="en-US" smtClean="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569A5D-00C7-4C00-A0E4-B5B5E5D25DB6}" type="datetime1">
              <a:rPr lang="en-US" smtClean="0"/>
              <a:pPr/>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C6548C-0060-403A-9660-D76F3E02DBD8}" type="datetime1">
              <a:rPr lang="en-US" smtClean="0"/>
              <a:pPr/>
              <a:t>6/20/2022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568546-B68F-46AC-9914-214F362374AC}" type="datetime1">
              <a:rPr lang="en-US" smtClean="0"/>
              <a:pPr/>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0E0345-9C5A-4A09-B0C6-6EB19D53D064}" type="datetime1">
              <a:rPr lang="en-US" smtClean="0"/>
              <a:pPr/>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FD0293-32A3-4501-BB88-C60C910B0AB7}" type="datetime1">
              <a:rPr lang="en-US" smtClean="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C393D-B8AD-4901-BE72-57605ABEB82E}" type="datetime1">
              <a:rPr lang="en-US" smtClean="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D17A3-905E-4617-9BD1-A3656D219833}" type="datetime1">
              <a:rPr lang="en-US" smtClean="0"/>
              <a:pPr/>
              <a:t>6/20/2022</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xmlns=""/>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hf hdr="0" ftr="0" dt="0"/>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smtClean="0"/>
              <a:t>Data   Structure</a:t>
            </a:r>
            <a:br>
              <a:rPr smtClean="0"/>
            </a:br>
            <a:r>
              <a:rPr lang="ar-SA" dirty="0" smtClean="0"/>
              <a:t>هيــاكل بيانــات</a:t>
            </a:r>
            <a:endParaRPr lang="en-US" dirty="0"/>
          </a:p>
        </p:txBody>
      </p:sp>
      <p:sp>
        <p:nvSpPr>
          <p:cNvPr id="3" name="Subtitle 2"/>
          <p:cNvSpPr>
            <a:spLocks noGrp="1"/>
          </p:cNvSpPr>
          <p:nvPr>
            <p:ph type="subTitle" idx="1"/>
            <p:custDataLst>
              <p:tags r:id="rId3"/>
            </p:custDataLst>
          </p:nvPr>
        </p:nvSpPr>
        <p:spPr>
          <a:xfrm>
            <a:off x="3962400" y="4038600"/>
            <a:ext cx="4772528" cy="1447800"/>
          </a:xfrm>
        </p:spPr>
        <p:txBody>
          <a:bodyPr>
            <a:normAutofit/>
          </a:bodyPr>
          <a:lstStyle/>
          <a:p>
            <a:r>
              <a:rPr lang="en-US" sz="3600" b="1" dirty="0" smtClean="0">
                <a:latin typeface="+mn-lt"/>
              </a:rPr>
              <a:t>     </a:t>
            </a:r>
            <a:r>
              <a:rPr lang="ar-SA" sz="3600" b="1" dirty="0" smtClean="0">
                <a:latin typeface="+mn-lt"/>
              </a:rPr>
              <a:t>والمؤشرات</a:t>
            </a:r>
            <a:r>
              <a:rPr lang="en-US" sz="3600" b="1" dirty="0" smtClean="0">
                <a:latin typeface="+mn-lt"/>
              </a:rPr>
              <a:t> </a:t>
            </a:r>
            <a:r>
              <a:rPr lang="en-US" sz="3600" b="1" dirty="0" smtClean="0"/>
              <a:t>TREE  </a:t>
            </a:r>
            <a:r>
              <a:rPr lang="ar-SA" sz="3600" b="1" dirty="0" smtClean="0"/>
              <a:t> والخوارزميات و</a:t>
            </a:r>
            <a:r>
              <a:rPr lang="ar-SA" sz="3600" b="1" dirty="0" smtClean="0">
                <a:latin typeface="+mn-lt"/>
              </a:rPr>
              <a:t>الأشجــــــار</a:t>
            </a:r>
            <a:endParaRPr lang="en-US" sz="3600" b="1" dirty="0" smtClean="0">
              <a:latin typeface="+mn-lt"/>
            </a:endParaRPr>
          </a:p>
        </p:txBody>
      </p:sp>
      <p:sp>
        <p:nvSpPr>
          <p:cNvPr id="4" name="مربع نص 3"/>
          <p:cNvSpPr txBox="1"/>
          <p:nvPr/>
        </p:nvSpPr>
        <p:spPr>
          <a:xfrm>
            <a:off x="3505200" y="1066800"/>
            <a:ext cx="3752950" cy="646331"/>
          </a:xfrm>
          <a:prstGeom prst="rect">
            <a:avLst/>
          </a:prstGeom>
          <a:noFill/>
        </p:spPr>
        <p:txBody>
          <a:bodyPr wrap="none" rtlCol="0">
            <a:spAutoFit/>
          </a:bodyPr>
          <a:lstStyle/>
          <a:p>
            <a:pPr algn="ctr"/>
            <a:r>
              <a:rPr lang="ar-SA" sz="3600" b="1" dirty="0" smtClean="0">
                <a:latin typeface="ae_AlArabiya" pitchFamily="18" charset="-78"/>
                <a:cs typeface="+mj-cs"/>
              </a:rPr>
              <a:t>بسم الله الرحمن الرحــيم</a:t>
            </a:r>
            <a:endParaRPr lang="en-US" sz="3600" b="1" dirty="0">
              <a:latin typeface="ae_AlArabiya" pitchFamily="18" charset="-78"/>
              <a:cs typeface="+mj-cs"/>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10</a:t>
            </a:fld>
            <a:endParaRPr lang="en-US" dirty="0"/>
          </a:p>
        </p:txBody>
      </p:sp>
      <p:pic>
        <p:nvPicPr>
          <p:cNvPr id="5" name="Picture 2" descr="C:\Users\Public\Music\Sample Music\هياكل\Capture14.PNG"/>
          <p:cNvPicPr>
            <a:picLocks noGrp="1" noChangeAspect="1" noChangeArrowheads="1"/>
          </p:cNvPicPr>
          <p:nvPr>
            <p:ph idx="1"/>
          </p:nvPr>
        </p:nvPicPr>
        <p:blipFill>
          <a:blip r:embed="rId2"/>
          <a:srcRect/>
          <a:stretch>
            <a:fillRect/>
          </a:stretch>
        </p:blipFill>
        <p:spPr bwMode="auto">
          <a:xfrm>
            <a:off x="609600" y="0"/>
            <a:ext cx="8534400" cy="5638800"/>
          </a:xfrm>
          <a:prstGeom prst="rect">
            <a:avLst/>
          </a:prstGeom>
          <a:noFill/>
        </p:spPr>
      </p:pic>
      <p:pic>
        <p:nvPicPr>
          <p:cNvPr id="6" name="Picture 3" descr="C:\Users\Public\Music\Sample Music\هياكل\Capture15.PNG"/>
          <p:cNvPicPr>
            <a:picLocks noChangeAspect="1" noChangeArrowheads="1"/>
          </p:cNvPicPr>
          <p:nvPr/>
        </p:nvPicPr>
        <p:blipFill>
          <a:blip r:embed="rId3"/>
          <a:srcRect/>
          <a:stretch>
            <a:fillRect/>
          </a:stretch>
        </p:blipFill>
        <p:spPr bwMode="auto">
          <a:xfrm>
            <a:off x="609600" y="5715000"/>
            <a:ext cx="8534400" cy="990601"/>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r>
              <a:rPr lang="ar-SA" sz="2800" dirty="0" smtClean="0"/>
              <a:t>فلمعرفة الكلية التي يدرس فيها الطالب ذي الرقم 4150015 في التنظيم المباشر يتم التالي :</a:t>
            </a:r>
          </a:p>
          <a:p>
            <a:pPr algn="r" rtl="1"/>
            <a:r>
              <a:rPr lang="ar-SA" sz="2400" dirty="0" smtClean="0"/>
              <a:t>1- يتم إدخال رقم الطالب عن طريق النهاية الطرفية .</a:t>
            </a:r>
          </a:p>
          <a:p>
            <a:pPr algn="r" rtl="1"/>
            <a:r>
              <a:rPr lang="ar-SA" sz="2400" dirty="0" smtClean="0"/>
              <a:t>2-يتحرك المؤشر في ملف الطالب مباشرة الي رقم الطالب .</a:t>
            </a:r>
          </a:p>
          <a:p>
            <a:pPr algn="r" rtl="1"/>
            <a:r>
              <a:rPr lang="ar-SA" sz="2400" dirty="0" smtClean="0"/>
              <a:t>3- يتم استرجاع سجل الطالب وإظهار بياناته على الشاشة .</a:t>
            </a:r>
          </a:p>
          <a:p>
            <a:pPr algn="r" rtl="1"/>
            <a:r>
              <a:rPr lang="ar-SA" sz="2400" smtClean="0"/>
              <a:t>هذه الطريقة مناسبة في حل التطبيقات التي تتطلب وصولاً مباشرا للسجلات مثل حجوزات الطيران أو الفنادق أو الإستعلام بصورة عامة .</a:t>
            </a:r>
          </a:p>
          <a:p>
            <a:pPr algn="r" rtl="1">
              <a:buNone/>
            </a:pPr>
            <a:endParaRPr lang="hi-IN" sz="2400"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100</a:t>
            </a:fld>
            <a:endParaRPr lang="en-US" dirty="0"/>
          </a:p>
        </p:txBody>
      </p:sp>
    </p:spTree>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p:txBody>
          <a:bodyPr>
            <a:normAutofit/>
          </a:bodyPr>
          <a:lstStyle/>
          <a:p>
            <a:pPr>
              <a:defRPr/>
            </a:pPr>
            <a:r>
              <a:rPr lang="en-US" dirty="0" smtClean="0"/>
              <a:t>Questions?</a:t>
            </a:r>
          </a:p>
        </p:txBody>
      </p:sp>
      <p:sp>
        <p:nvSpPr>
          <p:cNvPr id="3" name="Slide Number Placeholder 2"/>
          <p:cNvSpPr>
            <a:spLocks noGrp="1"/>
          </p:cNvSpPr>
          <p:nvPr>
            <p:ph type="sldNum" sz="quarter" idx="12"/>
          </p:nvPr>
        </p:nvSpPr>
        <p:spPr/>
        <p:txBody>
          <a:bodyPr/>
          <a:lstStyle/>
          <a:p>
            <a:fld id="{33D6E5A2-EC83-451F-A719-9AC1370DD5CF}" type="slidenum">
              <a:rPr lang="en-US" smtClean="0"/>
              <a:pPr/>
              <a:t>101</a:t>
            </a:fld>
            <a:endParaRPr lang="en-US" dirty="0"/>
          </a:p>
        </p:txBody>
      </p:sp>
    </p:spTree>
    <p:custDataLst>
      <p:tags r:id="rId1"/>
    </p:custData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11</a:t>
            </a:fld>
            <a:endParaRPr lang="en-US" dirty="0"/>
          </a:p>
        </p:txBody>
      </p:sp>
      <p:pic>
        <p:nvPicPr>
          <p:cNvPr id="5" name="Picture 2" descr="C:\Users\Public\Music\Sample Music\هياكل\Capture16.PNG"/>
          <p:cNvPicPr>
            <a:picLocks noGrp="1" noChangeAspect="1" noChangeArrowheads="1"/>
          </p:cNvPicPr>
          <p:nvPr>
            <p:ph idx="1"/>
          </p:nvPr>
        </p:nvPicPr>
        <p:blipFill>
          <a:blip r:embed="rId2"/>
          <a:srcRect/>
          <a:stretch>
            <a:fillRect/>
          </a:stretch>
        </p:blipFill>
        <p:spPr bwMode="auto">
          <a:xfrm>
            <a:off x="609600" y="0"/>
            <a:ext cx="8534400" cy="3581400"/>
          </a:xfrm>
          <a:prstGeom prst="rect">
            <a:avLst/>
          </a:prstGeom>
          <a:noFill/>
        </p:spPr>
      </p:pic>
      <p:pic>
        <p:nvPicPr>
          <p:cNvPr id="6" name="Picture 3" descr="C:\Users\Public\Music\Sample Music\هياكل\Capture17.PNG"/>
          <p:cNvPicPr>
            <a:picLocks noChangeAspect="1" noChangeArrowheads="1"/>
          </p:cNvPicPr>
          <p:nvPr/>
        </p:nvPicPr>
        <p:blipFill>
          <a:blip r:embed="rId3"/>
          <a:srcRect/>
          <a:stretch>
            <a:fillRect/>
          </a:stretch>
        </p:blipFill>
        <p:spPr bwMode="auto">
          <a:xfrm>
            <a:off x="609600" y="3581400"/>
            <a:ext cx="8534400" cy="32766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endParaRPr lang="ar-SA" dirty="0"/>
          </a:p>
        </p:txBody>
      </p:sp>
      <p:pic>
        <p:nvPicPr>
          <p:cNvPr id="1026" name="Picture 2" descr="C:\Users\Public\Music\Sample Music\هياكل\Capture18.PNG"/>
          <p:cNvPicPr>
            <a:picLocks noGrp="1" noChangeAspect="1" noChangeArrowheads="1"/>
          </p:cNvPicPr>
          <p:nvPr>
            <p:ph idx="1"/>
          </p:nvPr>
        </p:nvPicPr>
        <p:blipFill>
          <a:blip r:embed="rId2"/>
          <a:srcRect/>
          <a:stretch>
            <a:fillRect/>
          </a:stretch>
        </p:blipFill>
        <p:spPr bwMode="auto">
          <a:xfrm>
            <a:off x="533400" y="0"/>
            <a:ext cx="8610600" cy="3276600"/>
          </a:xfrm>
          <a:prstGeom prst="rect">
            <a:avLst/>
          </a:prstGeom>
          <a:noFill/>
        </p:spPr>
      </p:pic>
      <p:pic>
        <p:nvPicPr>
          <p:cNvPr id="1027" name="Picture 3" descr="C:\Users\Public\Music\Sample Music\هياكل\Capture19.PNG"/>
          <p:cNvPicPr>
            <a:picLocks noChangeAspect="1" noChangeArrowheads="1"/>
          </p:cNvPicPr>
          <p:nvPr/>
        </p:nvPicPr>
        <p:blipFill>
          <a:blip r:embed="rId3"/>
          <a:srcRect/>
          <a:stretch>
            <a:fillRect/>
          </a:stretch>
        </p:blipFill>
        <p:spPr bwMode="auto">
          <a:xfrm>
            <a:off x="1752600" y="3048000"/>
            <a:ext cx="6553200" cy="3048000"/>
          </a:xfrm>
          <a:prstGeom prst="rect">
            <a:avLst/>
          </a:prstGeom>
          <a:noFill/>
        </p:spPr>
      </p:pic>
      <p:pic>
        <p:nvPicPr>
          <p:cNvPr id="1028" name="Picture 4" descr="C:\Users\Public\Music\Sample Music\هياكل\Capture20.PNG"/>
          <p:cNvPicPr>
            <a:picLocks noChangeAspect="1" noChangeArrowheads="1"/>
          </p:cNvPicPr>
          <p:nvPr/>
        </p:nvPicPr>
        <p:blipFill>
          <a:blip r:embed="rId4"/>
          <a:srcRect/>
          <a:stretch>
            <a:fillRect/>
          </a:stretch>
        </p:blipFill>
        <p:spPr bwMode="auto">
          <a:xfrm>
            <a:off x="2819400" y="6019800"/>
            <a:ext cx="4114800" cy="533400"/>
          </a:xfrm>
          <a:prstGeom prst="rect">
            <a:avLst/>
          </a:prstGeom>
          <a:noFill/>
        </p:spPr>
      </p:pic>
      <p:sp>
        <p:nvSpPr>
          <p:cNvPr id="6" name="Slide Number Placeholder 5"/>
          <p:cNvSpPr>
            <a:spLocks noGrp="1"/>
          </p:cNvSpPr>
          <p:nvPr>
            <p:ph type="sldNum" sz="quarter" idx="12"/>
          </p:nvPr>
        </p:nvSpPr>
        <p:spPr/>
        <p:txBody>
          <a:bodyPr/>
          <a:lstStyle/>
          <a:p>
            <a:fld id="{33D6E5A2-EC83-451F-A719-9AC1370DD5CF}" type="slidenum">
              <a:rPr lang="en-US" smtClean="0"/>
              <a:pPr/>
              <a:t>12</a:t>
            </a:fld>
            <a:endParaRPr lang="en-US" dirty="0"/>
          </a:p>
        </p:txBody>
      </p:sp>
    </p:spTree>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dirty="0"/>
          </a:p>
        </p:txBody>
      </p:sp>
      <p:pic>
        <p:nvPicPr>
          <p:cNvPr id="2050" name="Picture 2" descr="C:\Users\Public\Music\Sample Music\هياكل\Capture21.PNG"/>
          <p:cNvPicPr>
            <a:picLocks noGrp="1" noChangeAspect="1" noChangeArrowheads="1"/>
          </p:cNvPicPr>
          <p:nvPr>
            <p:ph idx="1"/>
          </p:nvPr>
        </p:nvPicPr>
        <p:blipFill>
          <a:blip r:embed="rId2"/>
          <a:srcRect/>
          <a:stretch>
            <a:fillRect/>
          </a:stretch>
        </p:blipFill>
        <p:spPr bwMode="auto">
          <a:xfrm>
            <a:off x="685800" y="0"/>
            <a:ext cx="8458200" cy="1600200"/>
          </a:xfrm>
          <a:prstGeom prst="rect">
            <a:avLst/>
          </a:prstGeom>
          <a:noFill/>
        </p:spPr>
      </p:pic>
      <p:pic>
        <p:nvPicPr>
          <p:cNvPr id="2051" name="Picture 3" descr="C:\Users\Public\Music\Sample Music\هياكل\Capture22.PNG"/>
          <p:cNvPicPr>
            <a:picLocks noChangeAspect="1" noChangeArrowheads="1"/>
          </p:cNvPicPr>
          <p:nvPr/>
        </p:nvPicPr>
        <p:blipFill>
          <a:blip r:embed="rId3"/>
          <a:srcRect/>
          <a:stretch>
            <a:fillRect/>
          </a:stretch>
        </p:blipFill>
        <p:spPr bwMode="auto">
          <a:xfrm>
            <a:off x="1447800" y="1376363"/>
            <a:ext cx="6857999" cy="3271837"/>
          </a:xfrm>
          <a:prstGeom prst="rect">
            <a:avLst/>
          </a:prstGeom>
          <a:noFill/>
        </p:spPr>
      </p:pic>
      <p:pic>
        <p:nvPicPr>
          <p:cNvPr id="2052" name="Picture 4" descr="C:\Users\Public\Music\Sample Music\هياكل\Capture23.PNG"/>
          <p:cNvPicPr>
            <a:picLocks noChangeAspect="1" noChangeArrowheads="1"/>
          </p:cNvPicPr>
          <p:nvPr/>
        </p:nvPicPr>
        <p:blipFill>
          <a:blip r:embed="rId4"/>
          <a:srcRect/>
          <a:stretch>
            <a:fillRect/>
          </a:stretch>
        </p:blipFill>
        <p:spPr bwMode="auto">
          <a:xfrm>
            <a:off x="685800" y="4800600"/>
            <a:ext cx="8458200" cy="2057401"/>
          </a:xfrm>
          <a:prstGeom prst="rect">
            <a:avLst/>
          </a:prstGeom>
          <a:noFill/>
        </p:spPr>
      </p:pic>
      <p:sp>
        <p:nvSpPr>
          <p:cNvPr id="6" name="Slide Number Placeholder 5"/>
          <p:cNvSpPr>
            <a:spLocks noGrp="1"/>
          </p:cNvSpPr>
          <p:nvPr>
            <p:ph type="sldNum" sz="quarter" idx="12"/>
          </p:nvPr>
        </p:nvSpPr>
        <p:spPr/>
        <p:txBody>
          <a:bodyPr/>
          <a:lstStyle/>
          <a:p>
            <a:fld id="{33D6E5A2-EC83-451F-A719-9AC1370DD5CF}" type="slidenum">
              <a:rPr lang="en-US" smtClean="0"/>
              <a:pPr/>
              <a:t>13</a:t>
            </a:fld>
            <a:endParaRPr lang="en-US" dirty="0"/>
          </a:p>
        </p:txBody>
      </p:sp>
    </p:spTree>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b="1" u="sng" dirty="0" smtClean="0">
                <a:solidFill>
                  <a:srgbClr val="0070C0"/>
                </a:solidFill>
              </a:rPr>
              <a:t>تقسم الأشجار الى :-</a:t>
            </a:r>
            <a:endParaRPr lang="hi-IN" b="1" u="sng" dirty="0">
              <a:solidFill>
                <a:srgbClr val="0070C0"/>
              </a:solidFill>
            </a:endParaRPr>
          </a:p>
        </p:txBody>
      </p:sp>
      <p:sp>
        <p:nvSpPr>
          <p:cNvPr id="3" name="Content Placeholder 2"/>
          <p:cNvSpPr>
            <a:spLocks noGrp="1"/>
          </p:cNvSpPr>
          <p:nvPr>
            <p:ph idx="1"/>
          </p:nvPr>
        </p:nvSpPr>
        <p:spPr/>
        <p:txBody>
          <a:bodyPr/>
          <a:lstStyle/>
          <a:p>
            <a:pPr marL="571500" indent="-571500" algn="r" rtl="1">
              <a:buFont typeface="Arial" charset="0"/>
              <a:buChar char="•"/>
            </a:pPr>
            <a:r>
              <a:rPr lang="en-US" dirty="0" smtClean="0"/>
              <a:t>Binary tree </a:t>
            </a:r>
            <a:r>
              <a:rPr lang="ar-SA" dirty="0" smtClean="0"/>
              <a:t> (شجرة ثنائية).</a:t>
            </a:r>
            <a:endParaRPr lang="en-US" dirty="0" smtClean="0"/>
          </a:p>
          <a:p>
            <a:pPr marL="571500" indent="-571500" algn="r" rtl="1">
              <a:buFont typeface="Arial" charset="0"/>
              <a:buChar char="•"/>
            </a:pPr>
            <a:r>
              <a:rPr lang="en-US" dirty="0" smtClean="0"/>
              <a:t>Binary search tree</a:t>
            </a:r>
            <a:r>
              <a:rPr lang="ar-SA" dirty="0" smtClean="0"/>
              <a:t> (شجرة بحث ثنائية).</a:t>
            </a:r>
            <a:endParaRPr lang="en-US" dirty="0" smtClean="0"/>
          </a:p>
          <a:p>
            <a:pPr marL="571500" indent="-571500" algn="r" rtl="1">
              <a:buFont typeface="Arial" charset="0"/>
              <a:buChar char="•"/>
            </a:pPr>
            <a:r>
              <a:rPr lang="en-US" dirty="0" err="1" smtClean="0"/>
              <a:t>Avl</a:t>
            </a:r>
            <a:r>
              <a:rPr lang="en-US" dirty="0" smtClean="0"/>
              <a:t> tree</a:t>
            </a:r>
            <a:r>
              <a:rPr lang="ar-SA" dirty="0" smtClean="0"/>
              <a:t> (شجرة بحث ثنائية متزنة).</a:t>
            </a:r>
            <a:endParaRPr lang="en-US" dirty="0" smtClean="0"/>
          </a:p>
          <a:p>
            <a:pPr marL="571500" indent="-571500" algn="r" rtl="1">
              <a:buFont typeface="Arial" charset="0"/>
              <a:buChar char="•"/>
            </a:pPr>
            <a:r>
              <a:rPr lang="en-US" dirty="0" smtClean="0"/>
              <a:t>B-tree</a:t>
            </a:r>
            <a:r>
              <a:rPr lang="ar-SA" dirty="0" smtClean="0"/>
              <a:t> (بيانات متسلسلة شجرياً ومتوازنة ذاتياً).</a:t>
            </a:r>
            <a:endParaRPr lang="en-US" dirty="0" smtClean="0"/>
          </a:p>
          <a:p>
            <a:pPr algn="r" rtl="1">
              <a:buNone/>
            </a:pP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14</a:t>
            </a:fld>
            <a:endParaRPr lang="en-US" dirty="0"/>
          </a:p>
        </p:txBody>
      </p:sp>
    </p:spTree>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3075" name="Picture 3" descr="C:\Users\Public\Music\Sample Music\هياكل\Capture24.PNG"/>
          <p:cNvPicPr>
            <a:picLocks noGrp="1" noChangeAspect="1" noChangeArrowheads="1"/>
          </p:cNvPicPr>
          <p:nvPr>
            <p:ph idx="1"/>
          </p:nvPr>
        </p:nvPicPr>
        <p:blipFill>
          <a:blip r:embed="rId2"/>
          <a:srcRect/>
          <a:stretch>
            <a:fillRect/>
          </a:stretch>
        </p:blipFill>
        <p:spPr bwMode="auto">
          <a:xfrm>
            <a:off x="457200" y="0"/>
            <a:ext cx="8686801" cy="5841499"/>
          </a:xfrm>
          <a:prstGeom prst="rect">
            <a:avLst/>
          </a:prstGeom>
          <a:noFill/>
        </p:spPr>
      </p:pic>
      <p:pic>
        <p:nvPicPr>
          <p:cNvPr id="3076" name="Picture 4" descr="C:\Users\Public\Music\Sample Music\هياكل\Capture25.PNG"/>
          <p:cNvPicPr>
            <a:picLocks noChangeAspect="1" noChangeArrowheads="1"/>
          </p:cNvPicPr>
          <p:nvPr/>
        </p:nvPicPr>
        <p:blipFill>
          <a:blip r:embed="rId3"/>
          <a:srcRect/>
          <a:stretch>
            <a:fillRect/>
          </a:stretch>
        </p:blipFill>
        <p:spPr bwMode="auto">
          <a:xfrm>
            <a:off x="457200" y="5562600"/>
            <a:ext cx="8686800" cy="12954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15</a:t>
            </a:fld>
            <a:endParaRPr lang="en-US" dirty="0"/>
          </a:p>
        </p:txBody>
      </p:sp>
    </p:spTree>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dirty="0"/>
          </a:p>
        </p:txBody>
      </p:sp>
      <p:pic>
        <p:nvPicPr>
          <p:cNvPr id="4098" name="Picture 2" descr="C:\Users\Public\Music\Sample Music\هياكل\Capture26.PNG"/>
          <p:cNvPicPr>
            <a:picLocks noGrp="1" noChangeAspect="1" noChangeArrowheads="1"/>
          </p:cNvPicPr>
          <p:nvPr>
            <p:ph idx="1"/>
          </p:nvPr>
        </p:nvPicPr>
        <p:blipFill>
          <a:blip r:embed="rId2"/>
          <a:srcRect/>
          <a:stretch>
            <a:fillRect/>
          </a:stretch>
        </p:blipFill>
        <p:spPr bwMode="auto">
          <a:xfrm>
            <a:off x="762000" y="1219200"/>
            <a:ext cx="8382000" cy="5638800"/>
          </a:xfrm>
          <a:prstGeom prst="rect">
            <a:avLst/>
          </a:prstGeom>
          <a:noFill/>
        </p:spPr>
      </p:pic>
      <p:pic>
        <p:nvPicPr>
          <p:cNvPr id="11266" name="Picture 2" descr="C:\Users\Public\Music\Sample Music\هياكل\Capture53.PNG"/>
          <p:cNvPicPr>
            <a:picLocks noChangeAspect="1" noChangeArrowheads="1"/>
          </p:cNvPicPr>
          <p:nvPr/>
        </p:nvPicPr>
        <p:blipFill>
          <a:blip r:embed="rId3"/>
          <a:srcRect/>
          <a:stretch>
            <a:fillRect/>
          </a:stretch>
        </p:blipFill>
        <p:spPr bwMode="auto">
          <a:xfrm>
            <a:off x="609600" y="0"/>
            <a:ext cx="8382000" cy="12192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16</a:t>
            </a:fld>
            <a:endParaRPr lang="en-US" dirty="0"/>
          </a:p>
        </p:txBody>
      </p:sp>
    </p:spTree>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5122" name="Picture 2" descr="C:\Users\Public\Music\Sample Music\هياكل\Capture27.PNG"/>
          <p:cNvPicPr>
            <a:picLocks noGrp="1" noChangeAspect="1" noChangeArrowheads="1"/>
          </p:cNvPicPr>
          <p:nvPr>
            <p:ph idx="1"/>
          </p:nvPr>
        </p:nvPicPr>
        <p:blipFill>
          <a:blip r:embed="rId2"/>
          <a:srcRect/>
          <a:stretch>
            <a:fillRect/>
          </a:stretch>
        </p:blipFill>
        <p:spPr bwMode="auto">
          <a:xfrm>
            <a:off x="609601" y="0"/>
            <a:ext cx="8534400" cy="64008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17</a:t>
            </a:fld>
            <a:endParaRPr lang="en-US" dirty="0"/>
          </a:p>
        </p:txBody>
      </p:sp>
    </p:spTree>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6146" name="Picture 2" descr="C:\Users\Public\Music\Sample Music\هياكل\Capture28.PNG"/>
          <p:cNvPicPr>
            <a:picLocks noGrp="1" noChangeAspect="1" noChangeArrowheads="1"/>
          </p:cNvPicPr>
          <p:nvPr>
            <p:ph idx="1"/>
          </p:nvPr>
        </p:nvPicPr>
        <p:blipFill>
          <a:blip r:embed="rId2"/>
          <a:srcRect/>
          <a:stretch>
            <a:fillRect/>
          </a:stretch>
        </p:blipFill>
        <p:spPr bwMode="auto">
          <a:xfrm>
            <a:off x="762000" y="228600"/>
            <a:ext cx="8381999" cy="3429000"/>
          </a:xfrm>
          <a:prstGeom prst="rect">
            <a:avLst/>
          </a:prstGeom>
          <a:noFill/>
        </p:spPr>
      </p:pic>
      <p:pic>
        <p:nvPicPr>
          <p:cNvPr id="5" name="Picture 2" descr="C:\Users\Public\Music\Sample Music\هياكل\Capture29.PNG"/>
          <p:cNvPicPr>
            <a:picLocks noChangeAspect="1" noChangeArrowheads="1"/>
          </p:cNvPicPr>
          <p:nvPr/>
        </p:nvPicPr>
        <p:blipFill>
          <a:blip r:embed="rId3"/>
          <a:srcRect/>
          <a:stretch>
            <a:fillRect/>
          </a:stretch>
        </p:blipFill>
        <p:spPr bwMode="auto">
          <a:xfrm>
            <a:off x="609600" y="3733801"/>
            <a:ext cx="8534400" cy="3124200"/>
          </a:xfrm>
          <a:prstGeom prst="rect">
            <a:avLst/>
          </a:prstGeom>
          <a:noFill/>
        </p:spPr>
      </p:pic>
      <p:sp>
        <p:nvSpPr>
          <p:cNvPr id="6" name="Slide Number Placeholder 5"/>
          <p:cNvSpPr>
            <a:spLocks noGrp="1"/>
          </p:cNvSpPr>
          <p:nvPr>
            <p:ph type="sldNum" sz="quarter" idx="12"/>
          </p:nvPr>
        </p:nvSpPr>
        <p:spPr/>
        <p:txBody>
          <a:bodyPr/>
          <a:lstStyle/>
          <a:p>
            <a:fld id="{33D6E5A2-EC83-451F-A719-9AC1370DD5CF}" type="slidenum">
              <a:rPr lang="en-US" smtClean="0"/>
              <a:pPr/>
              <a:t>18</a:t>
            </a:fld>
            <a:endParaRPr lang="en-US" dirty="0"/>
          </a:p>
        </p:txBody>
      </p:sp>
    </p:spTree>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7171" name="Picture 3" descr="C:\Users\Public\Music\Sample Music\هياكل\Capture30.PNG"/>
          <p:cNvPicPr>
            <a:picLocks noGrp="1" noChangeAspect="1" noChangeArrowheads="1"/>
          </p:cNvPicPr>
          <p:nvPr>
            <p:ph idx="1"/>
          </p:nvPr>
        </p:nvPicPr>
        <p:blipFill>
          <a:blip r:embed="rId2"/>
          <a:srcRect/>
          <a:stretch>
            <a:fillRect/>
          </a:stretch>
        </p:blipFill>
        <p:spPr bwMode="auto">
          <a:xfrm>
            <a:off x="533400" y="228601"/>
            <a:ext cx="8610601" cy="6248399"/>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19</a:t>
            </a:fld>
            <a:endParaRPr lang="en-US" dirty="0"/>
          </a:p>
        </p:txBody>
      </p:sp>
    </p:spTree>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2</a:t>
            </a:fld>
            <a:endParaRPr lang="en-US" dirty="0"/>
          </a:p>
        </p:txBody>
      </p:sp>
      <p:pic>
        <p:nvPicPr>
          <p:cNvPr id="5" name="Picture 2" descr="C:\Users\Public\Music\Sample Music\Capture12.PNG"/>
          <p:cNvPicPr>
            <a:picLocks noGrp="1" noChangeAspect="1" noChangeArrowheads="1"/>
          </p:cNvPicPr>
          <p:nvPr>
            <p:ph idx="1"/>
          </p:nvPr>
        </p:nvPicPr>
        <p:blipFill>
          <a:blip r:embed="rId2"/>
          <a:srcRect/>
          <a:stretch>
            <a:fillRect/>
          </a:stretch>
        </p:blipFill>
        <p:spPr bwMode="auto">
          <a:xfrm>
            <a:off x="609600" y="0"/>
            <a:ext cx="8305800" cy="64008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8194" name="Picture 2" descr="C:\Users\Public\Music\Sample Music\هياكل\Capture31.PNG"/>
          <p:cNvPicPr>
            <a:picLocks noGrp="1" noChangeAspect="1" noChangeArrowheads="1"/>
          </p:cNvPicPr>
          <p:nvPr>
            <p:ph idx="1"/>
          </p:nvPr>
        </p:nvPicPr>
        <p:blipFill>
          <a:blip r:embed="rId2"/>
          <a:srcRect/>
          <a:stretch>
            <a:fillRect/>
          </a:stretch>
        </p:blipFill>
        <p:spPr bwMode="auto">
          <a:xfrm>
            <a:off x="457200" y="0"/>
            <a:ext cx="8686800" cy="2831455"/>
          </a:xfrm>
          <a:prstGeom prst="rect">
            <a:avLst/>
          </a:prstGeom>
          <a:noFill/>
        </p:spPr>
      </p:pic>
      <p:pic>
        <p:nvPicPr>
          <p:cNvPr id="8195" name="Picture 3" descr="C:\Users\Public\Music\Sample Music\هياكل\Capture32.PNG"/>
          <p:cNvPicPr>
            <a:picLocks noChangeAspect="1" noChangeArrowheads="1"/>
          </p:cNvPicPr>
          <p:nvPr/>
        </p:nvPicPr>
        <p:blipFill>
          <a:blip r:embed="rId3"/>
          <a:srcRect/>
          <a:stretch>
            <a:fillRect/>
          </a:stretch>
        </p:blipFill>
        <p:spPr bwMode="auto">
          <a:xfrm>
            <a:off x="457200" y="2667000"/>
            <a:ext cx="8686800" cy="41910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20</a:t>
            </a:fld>
            <a:endParaRPr lang="en-US" dirty="0"/>
          </a:p>
        </p:txBody>
      </p:sp>
    </p:spTree>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9218" name="Picture 2" descr="C:\Users\Public\Music\Sample Music\هياكل\Capture33.PNG"/>
          <p:cNvPicPr>
            <a:picLocks noGrp="1" noChangeAspect="1" noChangeArrowheads="1"/>
          </p:cNvPicPr>
          <p:nvPr>
            <p:ph idx="1"/>
          </p:nvPr>
        </p:nvPicPr>
        <p:blipFill>
          <a:blip r:embed="rId2"/>
          <a:srcRect/>
          <a:stretch>
            <a:fillRect/>
          </a:stretch>
        </p:blipFill>
        <p:spPr bwMode="auto">
          <a:xfrm>
            <a:off x="609600" y="0"/>
            <a:ext cx="8534400" cy="6553199"/>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21</a:t>
            </a:fld>
            <a:endParaRPr lang="en-US" dirty="0"/>
          </a:p>
        </p:txBody>
      </p:sp>
    </p:spTree>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10242" name="Picture 2" descr="C:\Users\Public\Music\Sample Music\هياكل\Capture34.PNG"/>
          <p:cNvPicPr>
            <a:picLocks noGrp="1" noChangeAspect="1" noChangeArrowheads="1"/>
          </p:cNvPicPr>
          <p:nvPr>
            <p:ph idx="1"/>
          </p:nvPr>
        </p:nvPicPr>
        <p:blipFill>
          <a:blip r:embed="rId2"/>
          <a:srcRect/>
          <a:stretch>
            <a:fillRect/>
          </a:stretch>
        </p:blipFill>
        <p:spPr bwMode="auto">
          <a:xfrm>
            <a:off x="609600" y="0"/>
            <a:ext cx="8534400" cy="4953000"/>
          </a:xfrm>
          <a:prstGeom prst="rect">
            <a:avLst/>
          </a:prstGeom>
          <a:noFill/>
        </p:spPr>
      </p:pic>
      <p:pic>
        <p:nvPicPr>
          <p:cNvPr id="10243" name="Picture 3" descr="C:\Users\Public\Music\Sample Music\هياكل\Capture35.PNG"/>
          <p:cNvPicPr>
            <a:picLocks noChangeAspect="1" noChangeArrowheads="1"/>
          </p:cNvPicPr>
          <p:nvPr/>
        </p:nvPicPr>
        <p:blipFill>
          <a:blip r:embed="rId3"/>
          <a:srcRect/>
          <a:stretch>
            <a:fillRect/>
          </a:stretch>
        </p:blipFill>
        <p:spPr bwMode="auto">
          <a:xfrm>
            <a:off x="609600" y="4876800"/>
            <a:ext cx="8534400" cy="19812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22</a:t>
            </a:fld>
            <a:endParaRPr lang="en-US" dirty="0"/>
          </a:p>
        </p:txBody>
      </p:sp>
    </p:spTree>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11266" name="Picture 2" descr="C:\Users\Public\Music\Sample Music\هياكل\Capture36.PNG"/>
          <p:cNvPicPr>
            <a:picLocks noGrp="1" noChangeAspect="1" noChangeArrowheads="1"/>
          </p:cNvPicPr>
          <p:nvPr>
            <p:ph idx="1"/>
          </p:nvPr>
        </p:nvPicPr>
        <p:blipFill>
          <a:blip r:embed="rId2"/>
          <a:srcRect/>
          <a:stretch>
            <a:fillRect/>
          </a:stretch>
        </p:blipFill>
        <p:spPr bwMode="auto">
          <a:xfrm>
            <a:off x="609600" y="0"/>
            <a:ext cx="8534400" cy="5257800"/>
          </a:xfrm>
          <a:prstGeom prst="rect">
            <a:avLst/>
          </a:prstGeom>
          <a:noFill/>
        </p:spPr>
      </p:pic>
      <p:pic>
        <p:nvPicPr>
          <p:cNvPr id="11267" name="Picture 3" descr="C:\Users\Public\Music\Sample Music\هياكل\Capture37.PNG"/>
          <p:cNvPicPr>
            <a:picLocks noChangeAspect="1" noChangeArrowheads="1"/>
          </p:cNvPicPr>
          <p:nvPr/>
        </p:nvPicPr>
        <p:blipFill>
          <a:blip r:embed="rId3"/>
          <a:srcRect/>
          <a:stretch>
            <a:fillRect/>
          </a:stretch>
        </p:blipFill>
        <p:spPr bwMode="auto">
          <a:xfrm>
            <a:off x="838200" y="5486400"/>
            <a:ext cx="8305800" cy="9906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23</a:t>
            </a:fld>
            <a:endParaRPr lang="en-US" dirty="0"/>
          </a:p>
        </p:txBody>
      </p:sp>
    </p:spTree>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12290" name="Picture 2" descr="C:\Users\Public\Music\Sample Music\هياكل\Capture38.PNG"/>
          <p:cNvPicPr>
            <a:picLocks noGrp="1" noChangeAspect="1" noChangeArrowheads="1"/>
          </p:cNvPicPr>
          <p:nvPr>
            <p:ph idx="1"/>
          </p:nvPr>
        </p:nvPicPr>
        <p:blipFill>
          <a:blip r:embed="rId2"/>
          <a:srcRect/>
          <a:stretch>
            <a:fillRect/>
          </a:stretch>
        </p:blipFill>
        <p:spPr bwMode="auto">
          <a:xfrm>
            <a:off x="685800" y="152400"/>
            <a:ext cx="8458200" cy="60960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24</a:t>
            </a:fld>
            <a:endParaRPr lang="en-US" dirty="0"/>
          </a:p>
        </p:txBody>
      </p:sp>
    </p:spTree>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1026" name="Picture 2" descr="C:\Users\Public\Music\Sample Music\هياكل\Capture39.PNG"/>
          <p:cNvPicPr>
            <a:picLocks noGrp="1" noChangeAspect="1" noChangeArrowheads="1"/>
          </p:cNvPicPr>
          <p:nvPr>
            <p:ph idx="1"/>
          </p:nvPr>
        </p:nvPicPr>
        <p:blipFill>
          <a:blip r:embed="rId2"/>
          <a:srcRect/>
          <a:stretch>
            <a:fillRect/>
          </a:stretch>
        </p:blipFill>
        <p:spPr bwMode="auto">
          <a:xfrm>
            <a:off x="685800" y="0"/>
            <a:ext cx="8458200" cy="4267200"/>
          </a:xfrm>
          <a:prstGeom prst="rect">
            <a:avLst/>
          </a:prstGeom>
          <a:noFill/>
        </p:spPr>
      </p:pic>
      <p:pic>
        <p:nvPicPr>
          <p:cNvPr id="5" name="Picture 2" descr="C:\Users\Public\Music\Sample Music\هياكل\Capture40.PNG"/>
          <p:cNvPicPr>
            <a:picLocks noChangeAspect="1" noChangeArrowheads="1"/>
          </p:cNvPicPr>
          <p:nvPr/>
        </p:nvPicPr>
        <p:blipFill>
          <a:blip r:embed="rId3"/>
          <a:srcRect/>
          <a:stretch>
            <a:fillRect/>
          </a:stretch>
        </p:blipFill>
        <p:spPr bwMode="auto">
          <a:xfrm>
            <a:off x="609600" y="4267200"/>
            <a:ext cx="8534400" cy="2590800"/>
          </a:xfrm>
          <a:prstGeom prst="rect">
            <a:avLst/>
          </a:prstGeom>
          <a:noFill/>
        </p:spPr>
      </p:pic>
      <p:sp>
        <p:nvSpPr>
          <p:cNvPr id="6" name="Slide Number Placeholder 5"/>
          <p:cNvSpPr>
            <a:spLocks noGrp="1"/>
          </p:cNvSpPr>
          <p:nvPr>
            <p:ph type="sldNum" sz="quarter" idx="12"/>
          </p:nvPr>
        </p:nvSpPr>
        <p:spPr/>
        <p:txBody>
          <a:bodyPr/>
          <a:lstStyle/>
          <a:p>
            <a:fld id="{33D6E5A2-EC83-451F-A719-9AC1370DD5CF}" type="slidenum">
              <a:rPr lang="en-US" smtClean="0"/>
              <a:pPr/>
              <a:t>25</a:t>
            </a:fld>
            <a:endParaRPr lang="en-US" dirty="0"/>
          </a:p>
        </p:txBody>
      </p:sp>
    </p:spTree>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1" name="Picture 3" descr="C:\Users\Public\Music\Sample Music\هياكل\Capture41.PNG"/>
          <p:cNvPicPr>
            <a:picLocks noGrp="1" noChangeAspect="1" noChangeArrowheads="1"/>
          </p:cNvPicPr>
          <p:nvPr>
            <p:ph idx="1"/>
          </p:nvPr>
        </p:nvPicPr>
        <p:blipFill>
          <a:blip r:embed="rId2"/>
          <a:srcRect/>
          <a:stretch>
            <a:fillRect/>
          </a:stretch>
        </p:blipFill>
        <p:spPr bwMode="auto">
          <a:xfrm>
            <a:off x="685800" y="0"/>
            <a:ext cx="8458200" cy="4341846"/>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26</a:t>
            </a:fld>
            <a:endParaRPr lang="en-US" dirty="0"/>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Public\Music\Sample Music\هياكل\Capture42.PNG"/>
          <p:cNvPicPr>
            <a:picLocks noGrp="1" noChangeAspect="1" noChangeArrowheads="1"/>
          </p:cNvPicPr>
          <p:nvPr>
            <p:ph idx="1"/>
          </p:nvPr>
        </p:nvPicPr>
        <p:blipFill>
          <a:blip r:embed="rId2"/>
          <a:srcRect/>
          <a:stretch>
            <a:fillRect/>
          </a:stretch>
        </p:blipFill>
        <p:spPr bwMode="auto">
          <a:xfrm>
            <a:off x="609600" y="96982"/>
            <a:ext cx="8382000" cy="66294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27</a:t>
            </a:fld>
            <a:endParaRPr lang="en-US" dirty="0"/>
          </a:p>
        </p:txBody>
      </p:sp>
    </p:spTree>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C:\Users\Public\Music\Sample Music\هياكل\Capture43.PNG"/>
          <p:cNvPicPr>
            <a:picLocks noGrp="1" noChangeAspect="1" noChangeArrowheads="1"/>
          </p:cNvPicPr>
          <p:nvPr>
            <p:ph idx="1"/>
          </p:nvPr>
        </p:nvPicPr>
        <p:blipFill>
          <a:blip r:embed="rId2"/>
          <a:srcRect/>
          <a:stretch>
            <a:fillRect/>
          </a:stretch>
        </p:blipFill>
        <p:spPr bwMode="auto">
          <a:xfrm>
            <a:off x="685800" y="0"/>
            <a:ext cx="8458200" cy="53340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28</a:t>
            </a:fld>
            <a:endParaRPr lang="en-US" dirty="0"/>
          </a:p>
        </p:txBody>
      </p:sp>
    </p:spTree>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ar-SA" sz="3600" b="1" dirty="0" smtClean="0">
                <a:solidFill>
                  <a:srgbClr val="FF0000"/>
                </a:solidFill>
              </a:rPr>
              <a:t>شجرة البحث الثنائية </a:t>
            </a:r>
            <a:r>
              <a:rPr sz="3600" b="1" smtClean="0">
                <a:solidFill>
                  <a:srgbClr val="FF0000"/>
                </a:solidFill>
              </a:rPr>
              <a:t>Binary Search Tree(BST) </a:t>
            </a:r>
            <a:endParaRPr lang="hi-IN" sz="3600" dirty="0"/>
          </a:p>
        </p:txBody>
      </p:sp>
      <p:sp>
        <p:nvSpPr>
          <p:cNvPr id="3" name="Content Placeholder 2"/>
          <p:cNvSpPr>
            <a:spLocks noGrp="1"/>
          </p:cNvSpPr>
          <p:nvPr>
            <p:ph idx="1"/>
          </p:nvPr>
        </p:nvSpPr>
        <p:spPr/>
        <p:txBody>
          <a:bodyPr>
            <a:normAutofit fontScale="85000" lnSpcReduction="10000"/>
          </a:bodyPr>
          <a:lstStyle/>
          <a:p>
            <a:pPr algn="justLow" rtl="1"/>
            <a:r>
              <a:rPr lang="ar-SA" sz="3500" dirty="0" smtClean="0"/>
              <a:t>هي شجرة ثنائية </a:t>
            </a:r>
            <a:r>
              <a:rPr lang="en-US" sz="3500" dirty="0" smtClean="0"/>
              <a:t>Binary Tree</a:t>
            </a:r>
            <a:r>
              <a:rPr lang="ar-SA" sz="3500" dirty="0" smtClean="0"/>
              <a:t> كل </a:t>
            </a:r>
            <a:r>
              <a:rPr lang="en-US" sz="3500" dirty="0" smtClean="0"/>
              <a:t>data</a:t>
            </a:r>
            <a:r>
              <a:rPr lang="ar-SA" sz="3500" dirty="0" smtClean="0"/>
              <a:t> ما هو على يسارها أصغر منها أو يساويها وماهو على يمينها أكبر منها.</a:t>
            </a:r>
          </a:p>
          <a:p>
            <a:pPr marL="0" indent="0" algn="justLow" rtl="1">
              <a:buNone/>
            </a:pPr>
            <a:r>
              <a:rPr lang="ar-SA" sz="3500" dirty="0" smtClean="0"/>
              <a:t>اي تتميز من الشجرة الثنائية بخاصية ماهو على يسار العقدة أصغر منها او يساويها وما على يمينها أكبر منها.</a:t>
            </a:r>
          </a:p>
          <a:p>
            <a:pPr marL="0" indent="0" algn="r" rtl="1">
              <a:buNone/>
            </a:pPr>
            <a:r>
              <a:rPr lang="ar-SA" b="1" dirty="0" smtClean="0">
                <a:solidFill>
                  <a:srgbClr val="002060"/>
                </a:solidFill>
              </a:rPr>
              <a:t>ماهي فائدة هذه الخاصية؟؟ </a:t>
            </a:r>
          </a:p>
          <a:p>
            <a:pPr marL="0" indent="0" algn="r" rtl="1">
              <a:buNone/>
            </a:pPr>
            <a:r>
              <a:rPr lang="ar-SA" b="1" dirty="0" smtClean="0"/>
              <a:t>نستفيد منها في عمليات البحث لاننا عندما نكون في العقدة الجزر (</a:t>
            </a:r>
            <a:r>
              <a:rPr lang="en-US" b="1" dirty="0" smtClean="0"/>
              <a:t>root</a:t>
            </a:r>
            <a:r>
              <a:rPr lang="ar-SA" b="1" dirty="0" smtClean="0"/>
              <a:t>) سنقارن ما نبحث عنه اذا كان اكبر من ال </a:t>
            </a:r>
            <a:r>
              <a:rPr lang="en-US" b="1" dirty="0" smtClean="0"/>
              <a:t>root</a:t>
            </a:r>
            <a:r>
              <a:rPr lang="ar-SA" b="1" dirty="0" smtClean="0"/>
              <a:t> أكيد سنبحث على يمين العقدة ونتفادى ما هو على اليسار واذا كان اصغر سنبحث على يسار العقدة ونتفادى ما هو على اليمين وهكذا في بقية العقد الابناء.</a:t>
            </a: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29</a:t>
            </a:fld>
            <a:endParaRPr lang="en-US" dirty="0"/>
          </a:p>
        </p:txBody>
      </p:sp>
    </p:spTree>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3</a:t>
            </a:fld>
            <a:endParaRPr lang="en-US" dirty="0"/>
          </a:p>
        </p:txBody>
      </p:sp>
      <p:pic>
        <p:nvPicPr>
          <p:cNvPr id="5" name="Picture 2" descr="C:\Users\Public\Music\Sample Music\Capture9.PNG"/>
          <p:cNvPicPr>
            <a:picLocks noGrp="1" noChangeAspect="1" noChangeArrowheads="1"/>
          </p:cNvPicPr>
          <p:nvPr>
            <p:ph idx="1"/>
          </p:nvPr>
        </p:nvPicPr>
        <p:blipFill>
          <a:blip r:embed="rId2"/>
          <a:srcRect/>
          <a:stretch>
            <a:fillRect/>
          </a:stretch>
        </p:blipFill>
        <p:spPr bwMode="auto">
          <a:xfrm>
            <a:off x="685800" y="152400"/>
            <a:ext cx="8297359" cy="1828800"/>
          </a:xfrm>
          <a:prstGeom prst="rect">
            <a:avLst/>
          </a:prstGeom>
          <a:noFill/>
        </p:spPr>
      </p:pic>
      <p:pic>
        <p:nvPicPr>
          <p:cNvPr id="6" name="Picture 3" descr="C:\Users\Public\Music\Sample Music\Capture10.PNG"/>
          <p:cNvPicPr>
            <a:picLocks noChangeAspect="1" noChangeArrowheads="1"/>
          </p:cNvPicPr>
          <p:nvPr/>
        </p:nvPicPr>
        <p:blipFill>
          <a:blip r:embed="rId3"/>
          <a:srcRect/>
          <a:stretch>
            <a:fillRect/>
          </a:stretch>
        </p:blipFill>
        <p:spPr bwMode="auto">
          <a:xfrm>
            <a:off x="609600" y="1828801"/>
            <a:ext cx="8534400" cy="50292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normAutofit fontScale="85000" lnSpcReduction="20000"/>
          </a:bodyPr>
          <a:lstStyle/>
          <a:p>
            <a:pPr algn="r" rtl="1"/>
            <a:r>
              <a:rPr lang="ar-SA" b="1" dirty="0" smtClean="0"/>
              <a:t>اذاً على حسب الخاصية التي ذكرت من قبل.. في كل مرة بعمل فيها بحث ساستغنى من نصف الشجرة.واذا اردنا معرفة الوقت المبذول في عملية البحث في هذه الطريقة -</a:t>
            </a:r>
            <a:r>
              <a:rPr lang="en-US" b="1" dirty="0" smtClean="0"/>
              <a:t>&lt;</a:t>
            </a:r>
            <a:r>
              <a:rPr lang="ar-SA" b="1" dirty="0" smtClean="0"/>
              <a:t> </a:t>
            </a:r>
          </a:p>
          <a:p>
            <a:pPr algn="r" rtl="1"/>
            <a:r>
              <a:rPr lang="en-US" b="1" dirty="0" smtClean="0"/>
              <a:t>Order of search= O(log</a:t>
            </a:r>
            <a:r>
              <a:rPr lang="en-US" b="1" baseline="-58000" dirty="0" smtClean="0"/>
              <a:t>2</a:t>
            </a:r>
            <a:r>
              <a:rPr lang="en-US" b="1" dirty="0" smtClean="0"/>
              <a:t>n)</a:t>
            </a:r>
            <a:endParaRPr lang="ar-SA" b="1" dirty="0" smtClean="0"/>
          </a:p>
          <a:p>
            <a:pPr algn="r" rtl="1">
              <a:buNone/>
            </a:pPr>
            <a:endParaRPr lang="en-US" b="1" dirty="0" smtClean="0"/>
          </a:p>
          <a:p>
            <a:pPr algn="r" rtl="1"/>
            <a:r>
              <a:rPr lang="ar-SA" b="1" dirty="0" smtClean="0"/>
              <a:t>مثال: اذا علمت ان عدد العقد التي ستبحث فيها يساوي 1000.000</a:t>
            </a:r>
            <a:r>
              <a:rPr lang="en-US" b="1" dirty="0" smtClean="0"/>
              <a:t> </a:t>
            </a:r>
            <a:r>
              <a:rPr lang="ar-SA" b="1" dirty="0" smtClean="0"/>
              <a:t> اوجد </a:t>
            </a:r>
            <a:r>
              <a:rPr lang="en-US" b="1" dirty="0" smtClean="0"/>
              <a:t>order of search</a:t>
            </a:r>
            <a:endParaRPr lang="ar-SA" b="1" dirty="0" smtClean="0"/>
          </a:p>
          <a:p>
            <a:pPr marL="0" indent="0" algn="r" rtl="1">
              <a:buNone/>
            </a:pPr>
            <a:r>
              <a:rPr lang="ar-SA" b="1" dirty="0" smtClean="0"/>
              <a:t>الحل: بما ان الخوارزمية للبحث هي :-</a:t>
            </a:r>
          </a:p>
          <a:p>
            <a:pPr marL="0" indent="0" algn="r" rtl="1">
              <a:buNone/>
            </a:pPr>
            <a:r>
              <a:rPr lang="en-US" b="1" dirty="0" smtClean="0"/>
              <a:t>O(log</a:t>
            </a:r>
            <a:r>
              <a:rPr lang="en-US" b="1" baseline="-60000" dirty="0" smtClean="0"/>
              <a:t>2</a:t>
            </a:r>
            <a:r>
              <a:rPr lang="en-US" b="1" dirty="0" smtClean="0"/>
              <a:t>n) …    n=1000.000 =2</a:t>
            </a:r>
            <a:r>
              <a:rPr lang="en-US" b="1" baseline="36000" dirty="0" smtClean="0"/>
              <a:t>20   </a:t>
            </a:r>
            <a:r>
              <a:rPr lang="en-US" b="1" dirty="0" smtClean="0"/>
              <a:t>   </a:t>
            </a:r>
          </a:p>
          <a:p>
            <a:pPr marL="0" indent="0" algn="r" rtl="1">
              <a:buNone/>
            </a:pPr>
            <a:endParaRPr lang="en-US" b="1" baseline="36000" dirty="0" smtClean="0"/>
          </a:p>
          <a:p>
            <a:pPr marL="0" indent="0" algn="r" rtl="1">
              <a:buNone/>
            </a:pPr>
            <a:r>
              <a:rPr lang="en-US" b="1" dirty="0" smtClean="0"/>
              <a:t>O=20</a:t>
            </a:r>
          </a:p>
          <a:p>
            <a:pPr marL="0" indent="0" algn="r" rtl="1">
              <a:buNone/>
            </a:pPr>
            <a:endParaRPr lang="ar-SA" b="1" baseline="36000"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30</a:t>
            </a:fld>
            <a:endParaRPr lang="en-US" dirty="0"/>
          </a:p>
        </p:txBody>
      </p:sp>
    </p:spTree>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buNone/>
            </a:pPr>
            <a:endParaRPr lang="ar-SA" dirty="0" smtClean="0"/>
          </a:p>
          <a:p>
            <a:pPr algn="r" rtl="1"/>
            <a:r>
              <a:rPr lang="ar-SA" smtClean="0"/>
              <a:t>مثال: </a:t>
            </a:r>
            <a:r>
              <a:rPr lang="ar-SA" dirty="0" smtClean="0"/>
              <a:t>أوجد لوغريثم البحث في شجرة بها 8 عقد</a:t>
            </a:r>
          </a:p>
          <a:p>
            <a:pPr algn="r" rtl="1"/>
            <a:r>
              <a:rPr lang="ar-SA" dirty="0" smtClean="0"/>
              <a:t>الحل: بما ان </a:t>
            </a:r>
            <a:r>
              <a:rPr lang="en-US" dirty="0" smtClean="0"/>
              <a:t>n=8</a:t>
            </a:r>
            <a:r>
              <a:rPr lang="ar-SA" dirty="0" smtClean="0"/>
              <a:t> اذاً نعوض في قانون اللوغريثم الطبيعي التالي:</a:t>
            </a:r>
          </a:p>
          <a:p>
            <a:pPr marL="0" indent="0">
              <a:buNone/>
            </a:pPr>
            <a:r>
              <a:rPr lang="en-US" b="1" dirty="0" smtClean="0"/>
              <a:t>O(log</a:t>
            </a:r>
            <a:r>
              <a:rPr lang="en-US" b="1" baseline="-60000" dirty="0" smtClean="0"/>
              <a:t>2</a:t>
            </a:r>
            <a:r>
              <a:rPr lang="en-US" b="1" dirty="0" smtClean="0"/>
              <a:t>n) …    n=8 =2</a:t>
            </a:r>
            <a:r>
              <a:rPr lang="en-US" b="1" baseline="36000" dirty="0" smtClean="0"/>
              <a:t>3   </a:t>
            </a:r>
            <a:r>
              <a:rPr lang="en-US" b="1" dirty="0" smtClean="0"/>
              <a:t>=3</a:t>
            </a:r>
            <a:r>
              <a:rPr lang="en-US" b="1" baseline="36000" dirty="0" smtClean="0"/>
              <a:t>   </a:t>
            </a:r>
            <a:r>
              <a:rPr lang="en-US" b="1" dirty="0" smtClean="0"/>
              <a:t>   </a:t>
            </a:r>
          </a:p>
          <a:p>
            <a:pPr marL="0" indent="0">
              <a:buNone/>
            </a:pPr>
            <a:endParaRPr lang="en-US" b="1" baseline="36000" dirty="0" smtClean="0"/>
          </a:p>
          <a:p>
            <a:endParaRPr lang="en-US" dirty="0" smtClean="0"/>
          </a:p>
          <a:p>
            <a:pPr algn="r" rtl="1">
              <a:buNone/>
            </a:pP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31</a:t>
            </a:fld>
            <a:endParaRPr lang="en-US" dirty="0"/>
          </a:p>
        </p:txBody>
      </p:sp>
    </p:spTree>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C:\Users\Public\Music\Sample Music\هياكل\Capture44.PNG"/>
          <p:cNvPicPr>
            <a:picLocks noGrp="1" noChangeAspect="1" noChangeArrowheads="1"/>
          </p:cNvPicPr>
          <p:nvPr>
            <p:ph idx="1"/>
          </p:nvPr>
        </p:nvPicPr>
        <p:blipFill>
          <a:blip r:embed="rId2"/>
          <a:srcRect/>
          <a:stretch>
            <a:fillRect/>
          </a:stretch>
        </p:blipFill>
        <p:spPr bwMode="auto">
          <a:xfrm>
            <a:off x="762000" y="0"/>
            <a:ext cx="8381999" cy="64770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32</a:t>
            </a:fld>
            <a:endParaRPr lang="en-US" dirty="0"/>
          </a:p>
        </p:txBody>
      </p:sp>
    </p:spTree>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C:\Users\Public\Music\Sample Music\هياكل\Capture45.PNG"/>
          <p:cNvPicPr>
            <a:picLocks noGrp="1" noChangeAspect="1" noChangeArrowheads="1"/>
          </p:cNvPicPr>
          <p:nvPr>
            <p:ph idx="1"/>
          </p:nvPr>
        </p:nvPicPr>
        <p:blipFill>
          <a:blip r:embed="rId2"/>
          <a:srcRect/>
          <a:stretch>
            <a:fillRect/>
          </a:stretch>
        </p:blipFill>
        <p:spPr bwMode="auto">
          <a:xfrm>
            <a:off x="685800" y="0"/>
            <a:ext cx="8458200" cy="2991108"/>
          </a:xfrm>
          <a:prstGeom prst="rect">
            <a:avLst/>
          </a:prstGeom>
          <a:noFill/>
        </p:spPr>
      </p:pic>
      <p:pic>
        <p:nvPicPr>
          <p:cNvPr id="6147" name="Picture 3" descr="C:\Users\Public\Music\Sample Music\هياكل\Capture47.PNG"/>
          <p:cNvPicPr>
            <a:picLocks noChangeAspect="1" noChangeArrowheads="1"/>
          </p:cNvPicPr>
          <p:nvPr/>
        </p:nvPicPr>
        <p:blipFill>
          <a:blip r:embed="rId3"/>
          <a:srcRect/>
          <a:stretch>
            <a:fillRect/>
          </a:stretch>
        </p:blipFill>
        <p:spPr bwMode="auto">
          <a:xfrm>
            <a:off x="685800" y="2971800"/>
            <a:ext cx="8458201" cy="24384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33</a:t>
            </a:fld>
            <a:endParaRPr lang="en-US" dirty="0"/>
          </a:p>
        </p:txBody>
      </p:sp>
    </p:spTree>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b="1" u="sng" dirty="0" smtClean="0">
                <a:solidFill>
                  <a:srgbClr val="0070C0"/>
                </a:solidFill>
              </a:rPr>
              <a:t>الحذف من الشجرة الثنائية :</a:t>
            </a:r>
            <a:endParaRPr lang="hi-IN" b="1" u="sng" dirty="0">
              <a:solidFill>
                <a:srgbClr val="0070C0"/>
              </a:solidFill>
            </a:endParaRPr>
          </a:p>
        </p:txBody>
      </p:sp>
      <p:sp>
        <p:nvSpPr>
          <p:cNvPr id="3" name="Content Placeholder 2"/>
          <p:cNvSpPr>
            <a:spLocks noGrp="1"/>
          </p:cNvSpPr>
          <p:nvPr>
            <p:ph idx="1"/>
          </p:nvPr>
        </p:nvSpPr>
        <p:spPr/>
        <p:txBody>
          <a:bodyPr>
            <a:normAutofit fontScale="92500" lnSpcReduction="10000"/>
          </a:bodyPr>
          <a:lstStyle/>
          <a:p>
            <a:pPr algn="r" rtl="1"/>
            <a:r>
              <a:rPr lang="ar-SA" b="1" dirty="0" smtClean="0"/>
              <a:t>في حالة الحذف </a:t>
            </a:r>
            <a:r>
              <a:rPr lang="en-US" b="1" dirty="0" smtClean="0"/>
              <a:t>deletion</a:t>
            </a:r>
            <a:r>
              <a:rPr lang="ar-SA" b="1" dirty="0" smtClean="0"/>
              <a:t> هنالك ثلاثة حالات:-</a:t>
            </a:r>
          </a:p>
          <a:p>
            <a:pPr algn="r" rtl="1"/>
            <a:r>
              <a:rPr lang="ar-SA" b="1" dirty="0" smtClean="0"/>
              <a:t>1- عدم وجود ابناء </a:t>
            </a:r>
            <a:r>
              <a:rPr lang="en-US" b="1" dirty="0" smtClean="0"/>
              <a:t>no children</a:t>
            </a:r>
            <a:r>
              <a:rPr lang="ar-SA" b="1" dirty="0" smtClean="0"/>
              <a:t> </a:t>
            </a:r>
          </a:p>
          <a:p>
            <a:pPr algn="r" rtl="1"/>
            <a:r>
              <a:rPr lang="ar-SA" b="1" dirty="0" smtClean="0"/>
              <a:t>نجعل العقدة الاب قبلها يؤشر على </a:t>
            </a:r>
            <a:r>
              <a:rPr lang="en-US" b="1" dirty="0" smtClean="0"/>
              <a:t>null</a:t>
            </a:r>
            <a:endParaRPr lang="ar-SA" b="1" dirty="0" smtClean="0"/>
          </a:p>
          <a:p>
            <a:pPr algn="r" rtl="1"/>
            <a:r>
              <a:rPr lang="ar-SA" b="1" dirty="0" smtClean="0"/>
              <a:t>2- ولد واحد فقط </a:t>
            </a:r>
            <a:r>
              <a:rPr lang="en-US" b="1" dirty="0" smtClean="0"/>
              <a:t>one child</a:t>
            </a:r>
            <a:r>
              <a:rPr lang="ar-SA" b="1" dirty="0" smtClean="0"/>
              <a:t> :</a:t>
            </a:r>
          </a:p>
          <a:p>
            <a:pPr algn="r" rtl="1"/>
            <a:r>
              <a:rPr lang="ar-SA" b="1" dirty="0" smtClean="0"/>
              <a:t>نجعل العقدة الاب يؤشر على الذي بعدهاوبعدها نقوم بالحذف.</a:t>
            </a:r>
          </a:p>
          <a:p>
            <a:pPr algn="r" rtl="1"/>
            <a:r>
              <a:rPr lang="ar-SA" b="1" dirty="0" smtClean="0"/>
              <a:t>3- ولدين </a:t>
            </a:r>
            <a:r>
              <a:rPr lang="en-US" b="1" dirty="0" smtClean="0"/>
              <a:t>two children</a:t>
            </a:r>
            <a:r>
              <a:rPr lang="ar-SA" b="1" dirty="0" smtClean="0"/>
              <a:t> :</a:t>
            </a:r>
          </a:p>
          <a:p>
            <a:pPr algn="r" rtl="1"/>
            <a:r>
              <a:rPr lang="ar-SA" b="1" dirty="0" smtClean="0"/>
              <a:t>أما نضع مكان العقدة المحذوفة اصغر عنصر في الاكبر منها او اكبر عنصر في الاصغر منها.</a:t>
            </a:r>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34</a:t>
            </a:fld>
            <a:endParaRPr lang="en-US" dirty="0"/>
          </a:p>
        </p:txBody>
      </p:sp>
    </p:spTree>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r>
              <a:rPr lang="ar-SA" dirty="0" smtClean="0"/>
              <a:t>اما طريقة وضع أصغر عنصر من الكبار ان نبحث دائماً على الشمال.</a:t>
            </a:r>
          </a:p>
          <a:p>
            <a:pPr algn="r" rtl="1"/>
            <a:r>
              <a:rPr lang="ar-SA" dirty="0" smtClean="0"/>
              <a:t>اما الاكبر من الاصغر من العنصر المراد حذفه نبحث على اليمين... اذا لوغريثم الحذف مثل الاضافة والبحث:-</a:t>
            </a:r>
          </a:p>
          <a:p>
            <a:r>
              <a:rPr lang="en-US" dirty="0" smtClean="0"/>
              <a:t>Order of </a:t>
            </a:r>
            <a:r>
              <a:rPr lang="en-US" sz="5400" dirty="0" smtClean="0"/>
              <a:t>deletion</a:t>
            </a:r>
            <a:r>
              <a:rPr lang="en-US" dirty="0" smtClean="0"/>
              <a:t>:-</a:t>
            </a:r>
          </a:p>
          <a:p>
            <a:r>
              <a:rPr lang="en-US" b="1" dirty="0" smtClean="0"/>
              <a:t>O(log</a:t>
            </a:r>
            <a:r>
              <a:rPr lang="en-US" b="1" baseline="-60000" dirty="0" smtClean="0"/>
              <a:t>2</a:t>
            </a:r>
            <a:r>
              <a:rPr lang="en-US" b="1" dirty="0" smtClean="0"/>
              <a:t>n)</a:t>
            </a:r>
          </a:p>
          <a:p>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35</a:t>
            </a:fld>
            <a:endParaRPr lang="en-US" dirty="0"/>
          </a:p>
        </p:txBody>
      </p:sp>
    </p:spTree>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u="sng" dirty="0" smtClean="0">
                <a:solidFill>
                  <a:srgbClr val="0070C0"/>
                </a:solidFill>
              </a:rPr>
              <a:t>مقارنة بين الشجرة الثنائية وشجرة البحث الثنائية</a:t>
            </a:r>
            <a:br>
              <a:rPr lang="ar-SA" u="sng" dirty="0" smtClean="0">
                <a:solidFill>
                  <a:srgbClr val="0070C0"/>
                </a:solidFill>
              </a:rPr>
            </a:br>
            <a:r>
              <a:rPr u="sng" smtClean="0">
                <a:solidFill>
                  <a:srgbClr val="0070C0"/>
                </a:solidFill>
              </a:rPr>
              <a:t>BT &amp; BST</a:t>
            </a:r>
            <a:endParaRPr lang="hi-IN" u="sng" dirty="0">
              <a:solidFill>
                <a:srgbClr val="0070C0"/>
              </a:solidFill>
            </a:endParaRPr>
          </a:p>
        </p:txBody>
      </p:sp>
      <p:sp>
        <p:nvSpPr>
          <p:cNvPr id="3" name="Content Placeholder 2"/>
          <p:cNvSpPr>
            <a:spLocks noGrp="1"/>
          </p:cNvSpPr>
          <p:nvPr>
            <p:ph idx="1"/>
          </p:nvPr>
        </p:nvSpPr>
        <p:spPr/>
        <p:txBody>
          <a:bodyPr/>
          <a:lstStyle/>
          <a:p>
            <a:pPr algn="r" rtl="1"/>
            <a:r>
              <a:rPr lang="ar-SA" dirty="0" smtClean="0"/>
              <a:t>في المصفوفة العادية في الشجرة الثنائية (</a:t>
            </a:r>
            <a:r>
              <a:rPr lang="en-US" dirty="0" smtClean="0"/>
              <a:t>BT</a:t>
            </a:r>
            <a:r>
              <a:rPr lang="ar-SA" dirty="0" smtClean="0"/>
              <a:t>) اذا اردت ان تضيف عنصر ...في الاول يجب ازاحة العناصر وبعد ذلك نعمل الاضافة يعني: </a:t>
            </a:r>
          </a:p>
          <a:p>
            <a:pPr algn="r" rtl="1"/>
            <a:r>
              <a:rPr lang="en-US" dirty="0" smtClean="0"/>
              <a:t>order of deletion &amp; insertion=O(n)</a:t>
            </a:r>
            <a:endParaRPr lang="ar-SA" dirty="0" smtClean="0"/>
          </a:p>
          <a:p>
            <a:pPr algn="r" rtl="1"/>
            <a:r>
              <a:rPr lang="ar-SA" dirty="0" smtClean="0"/>
              <a:t>أما في شجرة البحث الثنائي (</a:t>
            </a:r>
            <a:r>
              <a:rPr lang="en-US" dirty="0" smtClean="0"/>
              <a:t>BST</a:t>
            </a:r>
            <a:r>
              <a:rPr lang="ar-SA" dirty="0" smtClean="0"/>
              <a:t>) فتكون :</a:t>
            </a:r>
          </a:p>
          <a:p>
            <a:r>
              <a:rPr lang="en-US" b="1" dirty="0" smtClean="0"/>
              <a:t>O(log</a:t>
            </a:r>
            <a:r>
              <a:rPr lang="en-US" b="1" baseline="-60000" dirty="0" smtClean="0"/>
              <a:t>2</a:t>
            </a:r>
            <a:r>
              <a:rPr lang="en-US" b="1" dirty="0" smtClean="0"/>
              <a:t>n)</a:t>
            </a:r>
          </a:p>
          <a:p>
            <a:pPr marL="0" indent="0">
              <a:buNone/>
            </a:pPr>
            <a:endParaRPr lang="en-US" b="1"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36</a:t>
            </a:fld>
            <a:endParaRPr lang="en-US" dirty="0"/>
          </a:p>
        </p:txBody>
      </p:sp>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b="1" u="sng" dirty="0" smtClean="0">
                <a:solidFill>
                  <a:schemeClr val="accent6">
                    <a:lumMod val="75000"/>
                  </a:schemeClr>
                </a:solidFill>
              </a:rPr>
              <a:t>الشجرة الثنائية الموزوزنة </a:t>
            </a:r>
            <a:r>
              <a:rPr b="1" u="sng" smtClean="0">
                <a:solidFill>
                  <a:schemeClr val="accent6">
                    <a:lumMod val="75000"/>
                  </a:schemeClr>
                </a:solidFill>
              </a:rPr>
              <a:t>AVL Tree</a:t>
            </a:r>
            <a:endParaRPr lang="hi-IN" dirty="0"/>
          </a:p>
        </p:txBody>
      </p:sp>
      <p:sp>
        <p:nvSpPr>
          <p:cNvPr id="3" name="Content Placeholder 2"/>
          <p:cNvSpPr>
            <a:spLocks noGrp="1"/>
          </p:cNvSpPr>
          <p:nvPr>
            <p:ph idx="1"/>
          </p:nvPr>
        </p:nvSpPr>
        <p:spPr/>
        <p:txBody>
          <a:bodyPr>
            <a:normAutofit lnSpcReduction="10000"/>
          </a:bodyPr>
          <a:lstStyle/>
          <a:p>
            <a:pPr algn="r" rtl="1"/>
            <a:r>
              <a:rPr lang="ar-SA" dirty="0" smtClean="0"/>
              <a:t>هي شجرة بحث ثنائية متزنة </a:t>
            </a:r>
            <a:r>
              <a:rPr lang="en-US" dirty="0" smtClean="0"/>
              <a:t>balanced binary search tree</a:t>
            </a:r>
            <a:endParaRPr lang="ar-SA" dirty="0" smtClean="0"/>
          </a:p>
          <a:p>
            <a:pPr algn="r" rtl="1"/>
            <a:r>
              <a:rPr lang="ar-SA" dirty="0" smtClean="0"/>
              <a:t>في حالة انك تريد اعادة توازن الشجرة تحسب طول مسار الشجرة اليسار – طول مسار الشجرة اليمين وذلك لكل عقدة في الشجرة وما ينتج عن ذلك يسمى بمعامل التوازن </a:t>
            </a:r>
            <a:r>
              <a:rPr lang="en-US" dirty="0" smtClean="0"/>
              <a:t>balanced factor</a:t>
            </a:r>
            <a:r>
              <a:rPr lang="ar-SA" dirty="0" smtClean="0"/>
              <a:t> وهي تكون موزونة فقط في حالة معامل التوازن يساوي </a:t>
            </a:r>
            <a:r>
              <a:rPr lang="en-US" sz="6000" b="1" dirty="0" smtClean="0">
                <a:solidFill>
                  <a:srgbClr val="FF0000"/>
                </a:solidFill>
              </a:rPr>
              <a:t>0,1,-1</a:t>
            </a:r>
            <a:endParaRPr lang="ar-SA" sz="6000" b="1" dirty="0" smtClean="0">
              <a:solidFill>
                <a:srgbClr val="FF0000"/>
              </a:solidFill>
            </a:endParaRPr>
          </a:p>
          <a:p>
            <a:pPr algn="r" rtl="1"/>
            <a:r>
              <a:rPr lang="ar-SA" sz="2800" b="1" u="sng" dirty="0" smtClean="0">
                <a:solidFill>
                  <a:schemeClr val="accent2">
                    <a:lumMod val="75000"/>
                  </a:schemeClr>
                </a:solidFill>
              </a:rPr>
              <a:t>لعمل ذلك توجد ثلاثة حالات او طرق (</a:t>
            </a:r>
            <a:r>
              <a:rPr lang="en-US" sz="2800" b="1" u="sng" dirty="0" smtClean="0">
                <a:solidFill>
                  <a:schemeClr val="accent2">
                    <a:lumMod val="75000"/>
                  </a:schemeClr>
                </a:solidFill>
              </a:rPr>
              <a:t>Balancing Methods</a:t>
            </a:r>
            <a:r>
              <a:rPr lang="ar-SA" sz="2800" b="1" u="sng" dirty="0" smtClean="0">
                <a:solidFill>
                  <a:schemeClr val="accent2">
                    <a:lumMod val="75000"/>
                  </a:schemeClr>
                </a:solidFill>
              </a:rPr>
              <a:t>):-</a:t>
            </a:r>
          </a:p>
          <a:p>
            <a:pPr marL="0" indent="0" algn="r" rtl="1">
              <a:buNone/>
            </a:pPr>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37</a:t>
            </a:fld>
            <a:endParaRPr lang="en-US" dirty="0"/>
          </a:p>
        </p:txBody>
      </p:sp>
    </p:spTree>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38</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90600" y="381000"/>
            <a:ext cx="7620000" cy="4514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39</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14400" y="381000"/>
            <a:ext cx="7620000" cy="5155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4</a:t>
            </a:fld>
            <a:endParaRPr lang="en-US" dirty="0"/>
          </a:p>
        </p:txBody>
      </p:sp>
      <p:pic>
        <p:nvPicPr>
          <p:cNvPr id="5" name="Picture 2" descr="C:\Users\Public\Music\Sample Music\Capture11.PNG"/>
          <p:cNvPicPr>
            <a:picLocks noGrp="1" noChangeAspect="1" noChangeArrowheads="1"/>
          </p:cNvPicPr>
          <p:nvPr>
            <p:ph idx="1"/>
          </p:nvPr>
        </p:nvPicPr>
        <p:blipFill>
          <a:blip r:embed="rId2"/>
          <a:srcRect/>
          <a:stretch>
            <a:fillRect/>
          </a:stretch>
        </p:blipFill>
        <p:spPr bwMode="auto">
          <a:xfrm>
            <a:off x="685801" y="228600"/>
            <a:ext cx="8229600" cy="61722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40</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90600" y="457200"/>
            <a:ext cx="7467600" cy="48934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41</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14400" y="304800"/>
            <a:ext cx="7239000" cy="5203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ar-SA" b="1" dirty="0" smtClean="0">
                <a:solidFill>
                  <a:srgbClr val="FF0000"/>
                </a:solidFill>
              </a:rPr>
              <a:t>الحل: عمل توازن للحالات الاربعة السابقة:</a:t>
            </a:r>
            <a:endParaRPr lang="hi-IN" dirty="0"/>
          </a:p>
        </p:txBody>
      </p:sp>
      <p:sp>
        <p:nvSpPr>
          <p:cNvPr id="3" name="Content Placeholder 2"/>
          <p:cNvSpPr>
            <a:spLocks noGrp="1"/>
          </p:cNvSpPr>
          <p:nvPr>
            <p:ph idx="1"/>
          </p:nvPr>
        </p:nvSpPr>
        <p:spPr/>
        <p:txBody>
          <a:bodyPr/>
          <a:lstStyle/>
          <a:p>
            <a:pPr algn="r" rtl="1"/>
            <a:r>
              <a:rPr lang="ar-SA" b="1" dirty="0" smtClean="0"/>
              <a:t> اذا اعتبرنا ان الشجرة في الحالة الاولى (1) كالاتي:</a:t>
            </a:r>
          </a:p>
          <a:p>
            <a:pPr algn="r" rtl="1"/>
            <a:r>
              <a:rPr lang="ar-SA" sz="2800" b="1" dirty="0" smtClean="0">
                <a:solidFill>
                  <a:schemeClr val="accent6">
                    <a:lumMod val="75000"/>
                  </a:schemeClr>
                </a:solidFill>
              </a:rPr>
              <a:t>نعمل ليها توازن كما يلي:-</a:t>
            </a:r>
          </a:p>
          <a:p>
            <a:pPr marL="742950" indent="-742950" algn="r" rtl="1">
              <a:buAutoNum type="arabicPeriod"/>
            </a:pPr>
            <a:r>
              <a:rPr lang="ar-SA" dirty="0" smtClean="0"/>
              <a:t>نجعل العنصر الوسيط جزر</a:t>
            </a:r>
          </a:p>
          <a:p>
            <a:pPr marL="742950" indent="-742950" algn="r" rtl="1">
              <a:buAutoNum type="arabicPeriod"/>
            </a:pPr>
            <a:r>
              <a:rPr lang="ar-SA" dirty="0" smtClean="0"/>
              <a:t>نضع الاكبر على يمين الجزر</a:t>
            </a:r>
          </a:p>
          <a:p>
            <a:pPr marL="742950" indent="-742950" algn="r" rtl="1">
              <a:buAutoNum type="arabicPeriod"/>
            </a:pPr>
            <a:r>
              <a:rPr lang="ar-SA" dirty="0" smtClean="0"/>
              <a:t>نضع الاصغر على شمال الجزر</a:t>
            </a:r>
          </a:p>
          <a:p>
            <a:pPr marL="742950" indent="-742950" algn="r" rtl="1">
              <a:buAutoNum type="arabicPeriod"/>
            </a:pPr>
            <a:endParaRPr lang="en-US" dirty="0" smtClean="0"/>
          </a:p>
          <a:p>
            <a:pPr algn="r" rtl="1">
              <a:buNone/>
            </a:pP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42</a:t>
            </a:fld>
            <a:endParaRPr lang="en-US" dirty="0"/>
          </a:p>
        </p:txBody>
      </p:sp>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4572000"/>
            <a:ext cx="5334000" cy="228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43</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00200" y="990600"/>
            <a:ext cx="6400800" cy="350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t> اذا اعتبرنا ان الشجرة في الحالة الثانية(2) كالاتي:</a:t>
            </a: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44</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865420" y="1597025"/>
            <a:ext cx="5870360"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r>
              <a:rPr lang="ar-SA" sz="3600" b="1" dirty="0" smtClean="0">
                <a:solidFill>
                  <a:schemeClr val="accent6">
                    <a:lumMod val="75000"/>
                  </a:schemeClr>
                </a:solidFill>
              </a:rPr>
              <a:t>نعمل ليها توازن كما يلي:-</a:t>
            </a:r>
          </a:p>
          <a:p>
            <a:pPr marL="742950" indent="-742950" algn="r" rtl="1">
              <a:buAutoNum type="arabicPeriod"/>
            </a:pPr>
            <a:r>
              <a:rPr lang="ar-SA" dirty="0" smtClean="0"/>
              <a:t>نجعل العنصر الوسط جزر وهنا هو العنصر 4 </a:t>
            </a:r>
          </a:p>
          <a:p>
            <a:pPr marL="742950" indent="-742950" algn="r" rtl="1">
              <a:buAutoNum type="arabicPeriod"/>
            </a:pPr>
            <a:r>
              <a:rPr lang="ar-SA" dirty="0" smtClean="0"/>
              <a:t>نضع يمين العنصر 4</a:t>
            </a:r>
            <a:r>
              <a:rPr lang="en-US" dirty="0" smtClean="0"/>
              <a:t> </a:t>
            </a:r>
            <a:r>
              <a:rPr lang="ar-SA" dirty="0" smtClean="0"/>
              <a:t> العنصر الاكبر 5</a:t>
            </a:r>
          </a:p>
          <a:p>
            <a:pPr marL="742950" indent="-742950" algn="r" rtl="1">
              <a:buAutoNum type="arabicPeriod"/>
            </a:pPr>
            <a:r>
              <a:rPr lang="ar-SA" dirty="0" smtClean="0"/>
              <a:t>نضع شمال العنصر 4 العنصر الاصغر 3</a:t>
            </a:r>
          </a:p>
        </p:txBody>
      </p:sp>
      <p:sp>
        <p:nvSpPr>
          <p:cNvPr id="4" name="Slide Number Placeholder 3"/>
          <p:cNvSpPr>
            <a:spLocks noGrp="1"/>
          </p:cNvSpPr>
          <p:nvPr>
            <p:ph type="sldNum" sz="quarter" idx="12"/>
          </p:nvPr>
        </p:nvSpPr>
        <p:spPr/>
        <p:txBody>
          <a:bodyPr/>
          <a:lstStyle/>
          <a:p>
            <a:fld id="{33D6E5A2-EC83-451F-A719-9AC1370DD5CF}" type="slidenum">
              <a:rPr lang="en-US" smtClean="0"/>
              <a:pPr/>
              <a:t>45</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4038600"/>
            <a:ext cx="5486400"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2971800" y="6096000"/>
            <a:ext cx="3125092" cy="369332"/>
          </a:xfrm>
          <a:prstGeom prst="rect">
            <a:avLst/>
          </a:prstGeom>
        </p:spPr>
        <p:txBody>
          <a:bodyPr wrap="square">
            <a:spAutoFit/>
          </a:bodyPr>
          <a:lstStyle/>
          <a:p>
            <a:pPr algn="ctr" rtl="1"/>
            <a:r>
              <a:rPr lang="ar-SA" b="1" dirty="0" smtClean="0">
                <a:solidFill>
                  <a:srgbClr val="FF0000"/>
                </a:solidFill>
              </a:rPr>
              <a:t>أصبحت موزونة</a:t>
            </a:r>
            <a:endParaRPr lang="en-US" b="1" dirty="0">
              <a:solidFill>
                <a:srgbClr val="FF0000"/>
              </a:solidFill>
            </a:endParaRPr>
          </a:p>
        </p:txBody>
      </p:sp>
    </p:spTree>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t> اذا اعتبرنا ان الشجرة في الحالة الثالثة(3) كالاتي:</a:t>
            </a: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46</a:t>
            </a:fld>
            <a:endParaRPr lang="en-US" dirty="0"/>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219200" y="1676400"/>
            <a:ext cx="7162799" cy="37504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solidFill>
                  <a:schemeClr val="accent6">
                    <a:lumMod val="75000"/>
                  </a:schemeClr>
                </a:solidFill>
              </a:rPr>
              <a:t>نعمل ليها توازن </a:t>
            </a:r>
            <a:r>
              <a:rPr smtClean="0"/>
              <a:t/>
            </a:r>
            <a:br>
              <a:rPr smtClean="0"/>
            </a:b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47</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52600" y="1676400"/>
            <a:ext cx="5943599"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905000" y="6172200"/>
            <a:ext cx="4343400" cy="584775"/>
          </a:xfrm>
          <a:prstGeom prst="rect">
            <a:avLst/>
          </a:prstGeom>
        </p:spPr>
        <p:txBody>
          <a:bodyPr wrap="square">
            <a:spAutoFit/>
          </a:bodyPr>
          <a:lstStyle/>
          <a:p>
            <a:pPr algn="ctr" rtl="1"/>
            <a:r>
              <a:rPr lang="ar-SA" sz="3200" b="1" dirty="0" smtClean="0">
                <a:solidFill>
                  <a:srgbClr val="FF0000"/>
                </a:solidFill>
              </a:rPr>
              <a:t>أصبحت موزونة</a:t>
            </a:r>
            <a:endParaRPr lang="en-US" sz="3200" b="1" dirty="0">
              <a:solidFill>
                <a:srgbClr val="FF0000"/>
              </a:solidFill>
            </a:endParaRPr>
          </a:p>
        </p:txBody>
      </p:sp>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t> اذا اعتبرنا ان الشجرة في الحالة الرابعة(4) كالاتي:</a:t>
            </a: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48</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219200" y="1676400"/>
            <a:ext cx="7162800"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solidFill>
                  <a:schemeClr val="accent6">
                    <a:lumMod val="75000"/>
                  </a:schemeClr>
                </a:solidFill>
              </a:rPr>
              <a:t>نعمل ليها توازن </a:t>
            </a:r>
            <a:r>
              <a:rPr smtClean="0"/>
              <a:t/>
            </a:r>
            <a:br>
              <a:rPr smtClean="0"/>
            </a:b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49</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371600" y="1066800"/>
            <a:ext cx="6934200" cy="3964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2209800" y="5410200"/>
            <a:ext cx="5029200" cy="523220"/>
          </a:xfrm>
          <a:prstGeom prst="rect">
            <a:avLst/>
          </a:prstGeom>
        </p:spPr>
        <p:txBody>
          <a:bodyPr wrap="square">
            <a:spAutoFit/>
          </a:bodyPr>
          <a:lstStyle/>
          <a:p>
            <a:pPr algn="ctr" rtl="1"/>
            <a:r>
              <a:rPr lang="ar-SA" sz="2800" b="1" dirty="0" smtClean="0">
                <a:solidFill>
                  <a:srgbClr val="FF0000"/>
                </a:solidFill>
              </a:rPr>
              <a:t>أصبحت موزونة</a:t>
            </a:r>
            <a:endParaRPr lang="en-US" sz="2800" b="1" dirty="0">
              <a:solidFill>
                <a:srgbClr val="FF0000"/>
              </a:solidFill>
            </a:endParaRPr>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a:t>
            </a:fld>
            <a:endParaRPr lang="en-US" dirty="0"/>
          </a:p>
        </p:txBody>
      </p:sp>
      <p:pic>
        <p:nvPicPr>
          <p:cNvPr id="5" name="Picture 2" descr="C:\Users\Public\Music\Sample Music\هياكل\Capture5.PNG"/>
          <p:cNvPicPr>
            <a:picLocks noGrp="1" noChangeAspect="1" noChangeArrowheads="1"/>
          </p:cNvPicPr>
          <p:nvPr>
            <p:ph idx="1"/>
          </p:nvPr>
        </p:nvPicPr>
        <p:blipFill>
          <a:blip r:embed="rId2"/>
          <a:srcRect/>
          <a:stretch>
            <a:fillRect/>
          </a:stretch>
        </p:blipFill>
        <p:spPr bwMode="auto">
          <a:xfrm>
            <a:off x="533400" y="0"/>
            <a:ext cx="8382000" cy="4159271"/>
          </a:xfrm>
          <a:prstGeom prst="rect">
            <a:avLst/>
          </a:prstGeom>
          <a:noFill/>
        </p:spPr>
      </p:pic>
      <p:pic>
        <p:nvPicPr>
          <p:cNvPr id="6" name="Picture 3" descr="C:\Users\Public\Music\Sample Music\هياكل\Capture6.PNG"/>
          <p:cNvPicPr>
            <a:picLocks noChangeAspect="1" noChangeArrowheads="1"/>
          </p:cNvPicPr>
          <p:nvPr/>
        </p:nvPicPr>
        <p:blipFill>
          <a:blip r:embed="rId3"/>
          <a:srcRect/>
          <a:stretch>
            <a:fillRect/>
          </a:stretch>
        </p:blipFill>
        <p:spPr bwMode="auto">
          <a:xfrm>
            <a:off x="457200" y="4038601"/>
            <a:ext cx="8458200" cy="28194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C:\Users\Public\Music\Sample Music\هياكل\Capture48.PNG"/>
          <p:cNvPicPr>
            <a:picLocks noGrp="1" noChangeAspect="1" noChangeArrowheads="1"/>
          </p:cNvPicPr>
          <p:nvPr>
            <p:ph idx="1"/>
          </p:nvPr>
        </p:nvPicPr>
        <p:blipFill>
          <a:blip r:embed="rId2"/>
          <a:srcRect/>
          <a:stretch>
            <a:fillRect/>
          </a:stretch>
        </p:blipFill>
        <p:spPr bwMode="auto">
          <a:xfrm>
            <a:off x="609600" y="228600"/>
            <a:ext cx="8305799" cy="5665789"/>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50</a:t>
            </a:fld>
            <a:endParaRPr lang="en-US" dirty="0"/>
          </a:p>
        </p:txBody>
      </p:sp>
    </p:spTree>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a:t>
            </a:r>
            <a:endParaRPr lang="en-US" dirty="0"/>
          </a:p>
        </p:txBody>
      </p:sp>
      <p:pic>
        <p:nvPicPr>
          <p:cNvPr id="8194" name="Picture 2" descr="C:\Users\Public\Music\Sample Music\هياكل\Capture49.PNG"/>
          <p:cNvPicPr>
            <a:picLocks noGrp="1" noChangeAspect="1" noChangeArrowheads="1"/>
          </p:cNvPicPr>
          <p:nvPr>
            <p:ph idx="1"/>
          </p:nvPr>
        </p:nvPicPr>
        <p:blipFill>
          <a:blip r:embed="rId2"/>
          <a:srcRect/>
          <a:stretch>
            <a:fillRect/>
          </a:stretch>
        </p:blipFill>
        <p:spPr bwMode="auto">
          <a:xfrm>
            <a:off x="762000" y="0"/>
            <a:ext cx="8382000" cy="3905678"/>
          </a:xfrm>
          <a:prstGeom prst="rect">
            <a:avLst/>
          </a:prstGeom>
          <a:noFill/>
        </p:spPr>
      </p:pic>
      <p:pic>
        <p:nvPicPr>
          <p:cNvPr id="8195" name="Picture 3" descr="C:\Users\Public\Music\Sample Music\هياكل\Capture50.PNG"/>
          <p:cNvPicPr>
            <a:picLocks noChangeAspect="1" noChangeArrowheads="1"/>
          </p:cNvPicPr>
          <p:nvPr/>
        </p:nvPicPr>
        <p:blipFill>
          <a:blip r:embed="rId3"/>
          <a:srcRect/>
          <a:stretch>
            <a:fillRect/>
          </a:stretch>
        </p:blipFill>
        <p:spPr bwMode="auto">
          <a:xfrm>
            <a:off x="685800" y="3810001"/>
            <a:ext cx="8458200" cy="30480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51</a:t>
            </a:fld>
            <a:endParaRPr lang="en-US" dirty="0"/>
          </a:p>
        </p:txBody>
      </p:sp>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descr="C:\Users\Public\Music\Sample Music\هياكل\Capture51.PNG"/>
          <p:cNvPicPr>
            <a:picLocks noGrp="1" noChangeAspect="1" noChangeArrowheads="1"/>
          </p:cNvPicPr>
          <p:nvPr>
            <p:ph idx="1"/>
          </p:nvPr>
        </p:nvPicPr>
        <p:blipFill>
          <a:blip r:embed="rId2"/>
          <a:srcRect/>
          <a:stretch>
            <a:fillRect/>
          </a:stretch>
        </p:blipFill>
        <p:spPr bwMode="auto">
          <a:xfrm>
            <a:off x="685800" y="152400"/>
            <a:ext cx="8458200" cy="5741989"/>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52</a:t>
            </a:fld>
            <a:endParaRPr lang="en-US" dirty="0"/>
          </a:p>
        </p:txBody>
      </p:sp>
    </p:spTree>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Public\Music\Sample Music\هياكل\Capture52.PNG"/>
          <p:cNvPicPr>
            <a:picLocks noGrp="1" noChangeAspect="1" noChangeArrowheads="1"/>
          </p:cNvPicPr>
          <p:nvPr>
            <p:ph idx="1"/>
          </p:nvPr>
        </p:nvPicPr>
        <p:blipFill>
          <a:blip r:embed="rId2"/>
          <a:srcRect/>
          <a:stretch>
            <a:fillRect/>
          </a:stretch>
        </p:blipFill>
        <p:spPr bwMode="auto">
          <a:xfrm>
            <a:off x="685801" y="228600"/>
            <a:ext cx="8458200" cy="6096000"/>
          </a:xfrm>
          <a:prstGeom prst="rect">
            <a:avLst/>
          </a:prstGeom>
          <a:noFill/>
        </p:spPr>
      </p:pic>
      <p:sp>
        <p:nvSpPr>
          <p:cNvPr id="4" name="Slide Number Placeholder 3"/>
          <p:cNvSpPr>
            <a:spLocks noGrp="1"/>
          </p:cNvSpPr>
          <p:nvPr>
            <p:ph type="sldNum" sz="quarter" idx="12"/>
          </p:nvPr>
        </p:nvSpPr>
        <p:spPr/>
        <p:txBody>
          <a:bodyPr/>
          <a:lstStyle/>
          <a:p>
            <a:fld id="{33D6E5A2-EC83-451F-A719-9AC1370DD5CF}" type="slidenum">
              <a:rPr lang="en-US" smtClean="0"/>
              <a:pPr/>
              <a:t>53</a:t>
            </a:fld>
            <a:endParaRPr lang="en-US" dirty="0"/>
          </a:p>
        </p:txBody>
      </p:sp>
    </p:spTree>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54</a:t>
            </a:fld>
            <a:endParaRPr lang="en-US" dirty="0"/>
          </a:p>
        </p:txBody>
      </p:sp>
      <p:pic>
        <p:nvPicPr>
          <p:cNvPr id="1026" name="Picture 2" descr="D:\New folder\Capture23.PNG"/>
          <p:cNvPicPr>
            <a:picLocks noGrp="1" noChangeAspect="1" noChangeArrowheads="1"/>
          </p:cNvPicPr>
          <p:nvPr>
            <p:ph idx="1"/>
          </p:nvPr>
        </p:nvPicPr>
        <p:blipFill>
          <a:blip r:embed="rId2"/>
          <a:srcRect/>
          <a:stretch>
            <a:fillRect/>
          </a:stretch>
        </p:blipFill>
        <p:spPr bwMode="auto">
          <a:xfrm>
            <a:off x="609600" y="0"/>
            <a:ext cx="8534400" cy="3124200"/>
          </a:xfrm>
          <a:prstGeom prst="rect">
            <a:avLst/>
          </a:prstGeom>
          <a:noFill/>
        </p:spPr>
      </p:pic>
      <p:pic>
        <p:nvPicPr>
          <p:cNvPr id="1027" name="Picture 3" descr="D:\New folder\Capture24.PNG"/>
          <p:cNvPicPr>
            <a:picLocks noChangeAspect="1" noChangeArrowheads="1"/>
          </p:cNvPicPr>
          <p:nvPr/>
        </p:nvPicPr>
        <p:blipFill>
          <a:blip r:embed="rId3"/>
          <a:srcRect/>
          <a:stretch>
            <a:fillRect/>
          </a:stretch>
        </p:blipFill>
        <p:spPr bwMode="auto">
          <a:xfrm>
            <a:off x="609599" y="3352800"/>
            <a:ext cx="8534401" cy="9144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55</a:t>
            </a:fld>
            <a:endParaRPr lang="en-US" dirty="0"/>
          </a:p>
        </p:txBody>
      </p:sp>
      <p:pic>
        <p:nvPicPr>
          <p:cNvPr id="2050" name="Picture 2" descr="D:\New folder\Capture25.PNG"/>
          <p:cNvPicPr>
            <a:picLocks noGrp="1" noChangeAspect="1" noChangeArrowheads="1"/>
          </p:cNvPicPr>
          <p:nvPr>
            <p:ph idx="1"/>
          </p:nvPr>
        </p:nvPicPr>
        <p:blipFill>
          <a:blip r:embed="rId2"/>
          <a:srcRect/>
          <a:stretch>
            <a:fillRect/>
          </a:stretch>
        </p:blipFill>
        <p:spPr bwMode="auto">
          <a:xfrm>
            <a:off x="685800" y="152400"/>
            <a:ext cx="8229599" cy="61722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56</a:t>
            </a:fld>
            <a:endParaRPr lang="en-US" dirty="0"/>
          </a:p>
        </p:txBody>
      </p:sp>
      <p:pic>
        <p:nvPicPr>
          <p:cNvPr id="3074" name="Picture 2" descr="D:\New folder\Capture26.PNG"/>
          <p:cNvPicPr>
            <a:picLocks noGrp="1" noChangeAspect="1" noChangeArrowheads="1"/>
          </p:cNvPicPr>
          <p:nvPr>
            <p:ph idx="1"/>
          </p:nvPr>
        </p:nvPicPr>
        <p:blipFill>
          <a:blip r:embed="rId2"/>
          <a:srcRect/>
          <a:stretch>
            <a:fillRect/>
          </a:stretch>
        </p:blipFill>
        <p:spPr bwMode="auto">
          <a:xfrm>
            <a:off x="533400" y="1"/>
            <a:ext cx="8610600" cy="3429000"/>
          </a:xfrm>
          <a:prstGeom prst="rect">
            <a:avLst/>
          </a:prstGeom>
          <a:noFill/>
        </p:spPr>
      </p:pic>
      <p:pic>
        <p:nvPicPr>
          <p:cNvPr id="3075" name="Picture 3" descr="D:\New folder\Capture27.PNG"/>
          <p:cNvPicPr>
            <a:picLocks noChangeAspect="1" noChangeArrowheads="1"/>
          </p:cNvPicPr>
          <p:nvPr/>
        </p:nvPicPr>
        <p:blipFill>
          <a:blip r:embed="rId3"/>
          <a:srcRect/>
          <a:stretch>
            <a:fillRect/>
          </a:stretch>
        </p:blipFill>
        <p:spPr bwMode="auto">
          <a:xfrm>
            <a:off x="609600" y="3390900"/>
            <a:ext cx="8534400" cy="34671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57</a:t>
            </a:fld>
            <a:endParaRPr lang="en-US" dirty="0"/>
          </a:p>
        </p:txBody>
      </p:sp>
      <p:pic>
        <p:nvPicPr>
          <p:cNvPr id="4098" name="Picture 2" descr="D:\New folder\Capture28.PNG"/>
          <p:cNvPicPr>
            <a:picLocks noGrp="1" noChangeAspect="1" noChangeArrowheads="1"/>
          </p:cNvPicPr>
          <p:nvPr>
            <p:ph idx="1"/>
          </p:nvPr>
        </p:nvPicPr>
        <p:blipFill>
          <a:blip r:embed="rId2"/>
          <a:srcRect/>
          <a:stretch>
            <a:fillRect/>
          </a:stretch>
        </p:blipFill>
        <p:spPr bwMode="auto">
          <a:xfrm>
            <a:off x="533400" y="228600"/>
            <a:ext cx="8458200" cy="6095999"/>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58</a:t>
            </a:fld>
            <a:endParaRPr lang="en-US" dirty="0"/>
          </a:p>
        </p:txBody>
      </p:sp>
      <p:pic>
        <p:nvPicPr>
          <p:cNvPr id="5122" name="Picture 2" descr="D:\New folder\Capture29.PNG"/>
          <p:cNvPicPr>
            <a:picLocks noGrp="1" noChangeAspect="1" noChangeArrowheads="1"/>
          </p:cNvPicPr>
          <p:nvPr>
            <p:ph idx="1"/>
          </p:nvPr>
        </p:nvPicPr>
        <p:blipFill>
          <a:blip r:embed="rId2"/>
          <a:srcRect/>
          <a:stretch>
            <a:fillRect/>
          </a:stretch>
        </p:blipFill>
        <p:spPr bwMode="auto">
          <a:xfrm>
            <a:off x="762000" y="0"/>
            <a:ext cx="8153400" cy="47244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b="1" u="sng" smtClean="0">
                <a:solidFill>
                  <a:schemeClr val="accent4">
                    <a:lumMod val="75000"/>
                  </a:schemeClr>
                </a:solidFill>
                <a:effectLst>
                  <a:outerShdw blurRad="38100" dist="38100" dir="2700000" algn="tl">
                    <a:srgbClr val="000000">
                      <a:alpha val="43137"/>
                    </a:srgbClr>
                  </a:outerShdw>
                </a:effectLst>
              </a:rPr>
              <a:t>Big O Notation</a:t>
            </a:r>
            <a:endParaRPr lang="hi-IN" dirty="0"/>
          </a:p>
        </p:txBody>
      </p:sp>
      <p:sp>
        <p:nvSpPr>
          <p:cNvPr id="3" name="Content Placeholder 2"/>
          <p:cNvSpPr>
            <a:spLocks noGrp="1"/>
          </p:cNvSpPr>
          <p:nvPr>
            <p:ph idx="1"/>
          </p:nvPr>
        </p:nvSpPr>
        <p:spPr/>
        <p:txBody>
          <a:bodyPr/>
          <a:lstStyle/>
          <a:p>
            <a:pPr marL="0" indent="0" algn="r" rtl="1">
              <a:buNone/>
            </a:pPr>
            <a:r>
              <a:rPr lang="ar-SA" dirty="0" smtClean="0"/>
              <a:t>توجد تطبيقات كثيرة نحتاج ان نعمل فيها بحث مثال ذلك سجل الطلاب وسنستخدم في عملية البحث والفرز العمليتان:-</a:t>
            </a:r>
            <a:endParaRPr lang="en-US" dirty="0" smtClean="0"/>
          </a:p>
          <a:p>
            <a:pPr algn="r" rtl="1"/>
            <a:r>
              <a:rPr lang="en-US" sz="4800" b="1" dirty="0" smtClean="0">
                <a:solidFill>
                  <a:srgbClr val="FF0000"/>
                </a:solidFill>
              </a:rPr>
              <a:t>- searching</a:t>
            </a:r>
            <a:r>
              <a:rPr lang="ar-SA" sz="4800" b="1" dirty="0" smtClean="0">
                <a:solidFill>
                  <a:srgbClr val="FF0000"/>
                </a:solidFill>
              </a:rPr>
              <a:t> البحث </a:t>
            </a:r>
            <a:endParaRPr lang="en-US" sz="4800" b="1" dirty="0" smtClean="0">
              <a:solidFill>
                <a:srgbClr val="FF0000"/>
              </a:solidFill>
            </a:endParaRPr>
          </a:p>
          <a:p>
            <a:pPr algn="r" rtl="1"/>
            <a:r>
              <a:rPr lang="en-US" sz="4800" b="1" dirty="0" smtClean="0">
                <a:solidFill>
                  <a:srgbClr val="FF0000"/>
                </a:solidFill>
              </a:rPr>
              <a:t>- sorting</a:t>
            </a:r>
            <a:r>
              <a:rPr lang="ar-SA" sz="4800" b="1" dirty="0" smtClean="0">
                <a:solidFill>
                  <a:srgbClr val="FF0000"/>
                </a:solidFill>
              </a:rPr>
              <a:t> الفرز </a:t>
            </a:r>
          </a:p>
          <a:p>
            <a:pPr algn="r" rtl="1"/>
            <a:r>
              <a:rPr lang="ar-SA" dirty="0" smtClean="0"/>
              <a:t>مثلاً اذا كان هنالك 3 خوارزميات (</a:t>
            </a:r>
            <a:r>
              <a:rPr lang="en-US" dirty="0" smtClean="0"/>
              <a:t>a1,a2,a3</a:t>
            </a:r>
            <a:r>
              <a:rPr lang="ar-SA" dirty="0" smtClean="0"/>
              <a:t>) ونحتاج ان نقارن بينها فتكون المقارنة كما موضح في الشكل التالي:-</a:t>
            </a: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59</a:t>
            </a:fld>
            <a:endParaRPr lang="en-US" dirty="0"/>
          </a:p>
        </p:txBody>
      </p:sp>
    </p:spTree>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6</a:t>
            </a:fld>
            <a:endParaRPr lang="en-US" dirty="0"/>
          </a:p>
        </p:txBody>
      </p:sp>
      <p:pic>
        <p:nvPicPr>
          <p:cNvPr id="5" name="Picture 2" descr="C:\Users\Public\Music\Sample Music\هياكل\Capture7.PNG"/>
          <p:cNvPicPr>
            <a:picLocks noGrp="1" noChangeAspect="1" noChangeArrowheads="1"/>
          </p:cNvPicPr>
          <p:nvPr>
            <p:ph idx="1"/>
          </p:nvPr>
        </p:nvPicPr>
        <p:blipFill>
          <a:blip r:embed="rId2"/>
          <a:srcRect/>
          <a:stretch>
            <a:fillRect/>
          </a:stretch>
        </p:blipFill>
        <p:spPr bwMode="auto">
          <a:xfrm>
            <a:off x="533400" y="0"/>
            <a:ext cx="8610600" cy="2057400"/>
          </a:xfrm>
          <a:prstGeom prst="rect">
            <a:avLst/>
          </a:prstGeom>
          <a:noFill/>
        </p:spPr>
      </p:pic>
      <p:pic>
        <p:nvPicPr>
          <p:cNvPr id="6" name="Picture 3" descr="C:\Users\Public\Music\Sample Music\هياكل\Capture8.PNG"/>
          <p:cNvPicPr>
            <a:picLocks noChangeAspect="1" noChangeArrowheads="1"/>
          </p:cNvPicPr>
          <p:nvPr/>
        </p:nvPicPr>
        <p:blipFill>
          <a:blip r:embed="rId3"/>
          <a:srcRect/>
          <a:stretch>
            <a:fillRect/>
          </a:stretch>
        </p:blipFill>
        <p:spPr bwMode="auto">
          <a:xfrm>
            <a:off x="533400" y="2057400"/>
            <a:ext cx="8610600" cy="48006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60</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2000" y="228600"/>
            <a:ext cx="8077200" cy="472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r>
              <a:rPr lang="ar-SA" dirty="0" smtClean="0"/>
              <a:t>ونظرا لاهمية العمليتين السابقتين تم استخدام تقنيات متعددة وكل تقنية تسمى خوارزمية(</a:t>
            </a:r>
            <a:r>
              <a:rPr lang="en-US" dirty="0" smtClean="0"/>
              <a:t>algorithm</a:t>
            </a:r>
            <a:r>
              <a:rPr lang="ar-SA" dirty="0" smtClean="0"/>
              <a:t>)  وهنالك طرق لمقارنة هذه الخوارزميات ومنها:</a:t>
            </a:r>
          </a:p>
          <a:p>
            <a:pPr algn="r" rtl="1"/>
            <a:r>
              <a:rPr lang="ar-SA" sz="4400" b="1" u="sng" dirty="0" smtClean="0">
                <a:solidFill>
                  <a:srgbClr val="7030A0"/>
                </a:solidFill>
              </a:rPr>
              <a:t>1- الأداء (</a:t>
            </a:r>
            <a:r>
              <a:rPr lang="en-US" sz="4400" b="1" u="sng" dirty="0" smtClean="0">
                <a:solidFill>
                  <a:srgbClr val="7030A0"/>
                </a:solidFill>
              </a:rPr>
              <a:t>performance</a:t>
            </a:r>
            <a:r>
              <a:rPr lang="ar-SA" sz="4400" b="1" u="sng" dirty="0" smtClean="0">
                <a:solidFill>
                  <a:srgbClr val="7030A0"/>
                </a:solidFill>
              </a:rPr>
              <a:t>) :- </a:t>
            </a:r>
            <a:r>
              <a:rPr lang="ar-SA" dirty="0" smtClean="0"/>
              <a:t>ويتم المقارنة بين اللوغريثم والاخر بالاداء بمعنى كم من الزمن تستغرق هذه العملية.</a:t>
            </a:r>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61</a:t>
            </a:fld>
            <a:endParaRPr lang="en-US" dirty="0"/>
          </a:p>
        </p:txBody>
      </p:sp>
    </p:spTree>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lstStyle/>
          <a:p>
            <a:pPr algn="r" rtl="1"/>
            <a:r>
              <a:rPr lang="ar-SA" sz="4400" b="1" u="sng" dirty="0" smtClean="0">
                <a:solidFill>
                  <a:srgbClr val="7030A0"/>
                </a:solidFill>
              </a:rPr>
              <a:t>2- المساحة في الذاكرة (</a:t>
            </a:r>
            <a:r>
              <a:rPr lang="en-US" sz="4400" b="1" u="sng" dirty="0" smtClean="0">
                <a:solidFill>
                  <a:srgbClr val="7030A0"/>
                </a:solidFill>
              </a:rPr>
              <a:t>space</a:t>
            </a:r>
            <a:r>
              <a:rPr lang="ar-SA" sz="4400" b="1" u="sng" dirty="0" smtClean="0">
                <a:solidFill>
                  <a:srgbClr val="7030A0"/>
                </a:solidFill>
              </a:rPr>
              <a:t>): - </a:t>
            </a:r>
            <a:r>
              <a:rPr lang="ar-SA" dirty="0" smtClean="0"/>
              <a:t>بمعني كم هي سعة التخزين اللازمة لاتمام عملية ما.فمثلاً اللوغريثم الذي ينتهي في ثانية واحدة يحتاج لمساحة من الذاكرة أكبر من الذي ينتهي في ثلاثة ثوان.</a:t>
            </a:r>
          </a:p>
          <a:p>
            <a:pPr algn="r" rtl="1"/>
            <a:r>
              <a:rPr lang="ar-SA" dirty="0" smtClean="0"/>
              <a:t>مثال:- وفقا للمصفوفة المعطاة ادناه اجب عن الاسئلة التالية:</a:t>
            </a:r>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62</a:t>
            </a:fld>
            <a:endParaRPr lang="en-US" dirty="0"/>
          </a:p>
        </p:txBody>
      </p:sp>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2950" y="5105400"/>
            <a:ext cx="8089432" cy="1217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normAutofit fontScale="40000" lnSpcReduction="20000"/>
          </a:bodyPr>
          <a:lstStyle/>
          <a:p>
            <a:pPr marL="0" indent="0" algn="r" rtl="1">
              <a:buNone/>
            </a:pPr>
            <a:r>
              <a:rPr lang="ar-SA" sz="5900" u="sng" dirty="0" smtClean="0">
                <a:solidFill>
                  <a:srgbClr val="7030A0"/>
                </a:solidFill>
              </a:rPr>
              <a:t>المطلوب</a:t>
            </a:r>
            <a:r>
              <a:rPr lang="ar-SA" sz="5900" dirty="0" smtClean="0"/>
              <a:t>:</a:t>
            </a:r>
          </a:p>
          <a:p>
            <a:pPr marL="0" indent="0" algn="r" rtl="1">
              <a:buNone/>
            </a:pPr>
            <a:r>
              <a:rPr lang="ar-SA" sz="5900" dirty="0" smtClean="0"/>
              <a:t>1- مجموع عناصر المصفوفة</a:t>
            </a:r>
          </a:p>
          <a:p>
            <a:pPr marL="0" indent="0" algn="r" rtl="1">
              <a:buNone/>
            </a:pPr>
            <a:r>
              <a:rPr lang="ar-SA" sz="5900" dirty="0" smtClean="0"/>
              <a:t>2- ايجاد اكبر عنصر في المصفوفة</a:t>
            </a:r>
          </a:p>
          <a:p>
            <a:pPr marL="0" indent="0" algn="r" rtl="1">
              <a:buNone/>
            </a:pPr>
            <a:r>
              <a:rPr lang="ar-SA" sz="5900" u="sng" dirty="0" smtClean="0">
                <a:solidFill>
                  <a:srgbClr val="FF0000"/>
                </a:solidFill>
              </a:rPr>
              <a:t>الحل:</a:t>
            </a:r>
            <a:endParaRPr lang="en-US" sz="5900" u="sng" dirty="0" smtClean="0">
              <a:solidFill>
                <a:srgbClr val="FF0000"/>
              </a:solidFill>
            </a:endParaRPr>
          </a:p>
          <a:p>
            <a:pPr marL="0" indent="0" algn="r" rtl="1">
              <a:buNone/>
            </a:pPr>
            <a:r>
              <a:rPr lang="ar-SA" sz="5900" dirty="0" smtClean="0"/>
              <a:t>1- سيتم حجز مكان في الذاكرة للجمع فليكن في المتغير </a:t>
            </a:r>
            <a:r>
              <a:rPr lang="en-US" sz="5900" dirty="0" smtClean="0"/>
              <a:t>sum</a:t>
            </a:r>
          </a:p>
          <a:p>
            <a:pPr marL="0" indent="0" algn="r" rtl="1">
              <a:buNone/>
            </a:pPr>
            <a:r>
              <a:rPr lang="ar-SA" sz="5900" dirty="0" smtClean="0"/>
              <a:t>سيتم اخذ العنصر الاول ووضعه في المتغير </a:t>
            </a:r>
            <a:r>
              <a:rPr lang="en-US" sz="5900" dirty="0" smtClean="0"/>
              <a:t>sum</a:t>
            </a:r>
          </a:p>
          <a:p>
            <a:pPr marL="0" indent="0" algn="r" rtl="1">
              <a:buNone/>
            </a:pPr>
            <a:r>
              <a:rPr lang="ar-SA" sz="5900" dirty="0" smtClean="0"/>
              <a:t>ثم سننتقل للعنصر الثاني ونضيفه للعنصر الاول في المتغير </a:t>
            </a:r>
            <a:r>
              <a:rPr lang="en-US" sz="5900" dirty="0" smtClean="0"/>
              <a:t>sum</a:t>
            </a:r>
            <a:r>
              <a:rPr lang="ar-SA" sz="5900" dirty="0" smtClean="0"/>
              <a:t> وهكذا سيتم التنقل لكل عناصر المصفوفة حتى اخر عنصر</a:t>
            </a:r>
          </a:p>
          <a:p>
            <a:pPr marL="0" indent="0" algn="r" rtl="1">
              <a:buNone/>
            </a:pPr>
            <a:r>
              <a:rPr lang="ar-SA" sz="5900" dirty="0" smtClean="0"/>
              <a:t>نخرج من هذه الطريقة على ان الخوارزمية هي </a:t>
            </a:r>
            <a:r>
              <a:rPr lang="en-US" sz="5900" dirty="0" smtClean="0">
                <a:solidFill>
                  <a:srgbClr val="FF0000"/>
                </a:solidFill>
              </a:rPr>
              <a:t>O(n)</a:t>
            </a:r>
          </a:p>
          <a:p>
            <a:pPr marL="0" indent="0" algn="r" rtl="1">
              <a:buNone/>
            </a:pPr>
            <a:r>
              <a:rPr lang="ar-SA" sz="5900" dirty="0" smtClean="0"/>
              <a:t>حيث ان </a:t>
            </a:r>
            <a:r>
              <a:rPr lang="en-US" sz="5900" dirty="0" smtClean="0"/>
              <a:t>n=length of array</a:t>
            </a:r>
            <a:r>
              <a:rPr lang="ar-SA" sz="5900" dirty="0" smtClean="0"/>
              <a:t> بمعنى اذا كانت المصفوفة مكونة من 10 عناصر فنتيجة الخوارزمية </a:t>
            </a:r>
          </a:p>
          <a:p>
            <a:pPr marL="0" indent="0" algn="r" rtl="1">
              <a:buNone/>
            </a:pPr>
            <a:r>
              <a:rPr lang="en-US" sz="5900" dirty="0" smtClean="0"/>
              <a:t>O(10)=10</a:t>
            </a: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63</a:t>
            </a:fld>
            <a:endParaRPr lang="en-US" dirty="0"/>
          </a:p>
        </p:txBody>
      </p:sp>
    </p:spTree>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normAutofit lnSpcReduction="10000"/>
          </a:bodyPr>
          <a:lstStyle/>
          <a:p>
            <a:pPr algn="r" rtl="1"/>
            <a:r>
              <a:rPr lang="ar-SA" dirty="0" smtClean="0"/>
              <a:t>2-إيجاد أكبر عنصر في المصفوفة السابقة</a:t>
            </a:r>
          </a:p>
          <a:p>
            <a:pPr algn="r" rtl="1"/>
            <a:r>
              <a:rPr lang="ar-SA" dirty="0" smtClean="0"/>
              <a:t>نعلن عن متغير باسم </a:t>
            </a:r>
            <a:r>
              <a:rPr lang="en-US" dirty="0" smtClean="0"/>
              <a:t>max</a:t>
            </a:r>
          </a:p>
          <a:p>
            <a:pPr algn="r" rtl="1"/>
            <a:r>
              <a:rPr lang="ar-SA" dirty="0" smtClean="0"/>
              <a:t>ناخذ اول عنصر ونضعه في المتغير </a:t>
            </a:r>
            <a:r>
              <a:rPr lang="en-US" dirty="0" smtClean="0"/>
              <a:t>max</a:t>
            </a:r>
            <a:endParaRPr lang="ar-SA" dirty="0" smtClean="0"/>
          </a:p>
          <a:p>
            <a:pPr algn="r" rtl="1"/>
            <a:r>
              <a:rPr lang="ar-SA" dirty="0" smtClean="0"/>
              <a:t>ونذهب للعنصر الثاني هل اكبر من المحجوز في </a:t>
            </a:r>
            <a:r>
              <a:rPr lang="en-US" dirty="0" smtClean="0"/>
              <a:t>max</a:t>
            </a:r>
            <a:r>
              <a:rPr lang="ar-SA" dirty="0" smtClean="0"/>
              <a:t> اذا صواب نضعه في </a:t>
            </a:r>
            <a:r>
              <a:rPr lang="en-US" dirty="0" smtClean="0"/>
              <a:t>max</a:t>
            </a:r>
            <a:r>
              <a:rPr lang="ar-SA" dirty="0" smtClean="0"/>
              <a:t> وننتقل للذي يليه وهكذا.</a:t>
            </a:r>
          </a:p>
          <a:p>
            <a:pPr algn="r" rtl="1"/>
            <a:r>
              <a:rPr lang="ar-SA" dirty="0" smtClean="0"/>
              <a:t>ماذا حدث؟؟ كاننا مررنا عى المصفوفة كلها مرة واحدة اذاً الخوارزمية المتبعة في هذه الحالة هو:</a:t>
            </a:r>
          </a:p>
          <a:p>
            <a:pPr marL="0" indent="0" algn="ctr" rtl="1">
              <a:buNone/>
            </a:pPr>
            <a:r>
              <a:rPr lang="en-US" sz="3600" b="1" dirty="0" smtClean="0">
                <a:solidFill>
                  <a:srgbClr val="FF0000"/>
                </a:solidFill>
              </a:rPr>
              <a:t>O(n)</a:t>
            </a:r>
            <a:endParaRPr lang="ar-SA" sz="3600" b="1" dirty="0" smtClean="0">
              <a:solidFill>
                <a:srgbClr val="FF0000"/>
              </a:solidFill>
            </a:endParaRP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64</a:t>
            </a:fld>
            <a:endParaRPr lang="en-US" dirty="0"/>
          </a:p>
        </p:txBody>
      </p:sp>
    </p:spTree>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a:xfrm>
            <a:off x="762000" y="1596413"/>
            <a:ext cx="8077200" cy="4880587"/>
          </a:xfrm>
        </p:spPr>
        <p:txBody>
          <a:bodyPr>
            <a:normAutofit/>
          </a:bodyPr>
          <a:lstStyle/>
          <a:p>
            <a:pPr algn="r" rtl="1"/>
            <a:r>
              <a:rPr lang="ar-SA" dirty="0" smtClean="0"/>
              <a:t>2- ايجاد اكبر عنصر: حل آخر </a:t>
            </a:r>
          </a:p>
          <a:p>
            <a:pPr algn="r" rtl="1"/>
            <a:r>
              <a:rPr lang="ar-SA" dirty="0" smtClean="0"/>
              <a:t>في هذه المرة ناخذ اول عنصر ونقارنه ببقية العناصر هل يوجد عنصر اكبر منه اذا وجده معنى ذلك ان العنصر الاول ليس بالاكبر وياخذ العنصر الثاني ويقارن مع بقية العناصر اذا لم يجد الاكبر فهو الاكبر.</a:t>
            </a:r>
          </a:p>
          <a:p>
            <a:pPr algn="r" rtl="1"/>
            <a:r>
              <a:rPr lang="ar-SA" dirty="0" smtClean="0"/>
              <a:t>اذاً هذا الحل يستخدم الخوارزمية </a:t>
            </a:r>
            <a:endParaRPr lang="en-US" dirty="0" smtClean="0"/>
          </a:p>
          <a:p>
            <a:pPr algn="r" rtl="1"/>
            <a:r>
              <a:rPr lang="en-US" dirty="0" err="1" smtClean="0"/>
              <a:t>n+n+n+n+n</a:t>
            </a:r>
            <a:r>
              <a:rPr lang="en-US" dirty="0" smtClean="0"/>
              <a:t>+…+n = </a:t>
            </a:r>
            <a:r>
              <a:rPr lang="en-US" sz="3600" b="1" dirty="0" smtClean="0">
                <a:solidFill>
                  <a:srgbClr val="FF0000"/>
                </a:solidFill>
              </a:rPr>
              <a:t>O(n</a:t>
            </a:r>
            <a:r>
              <a:rPr lang="en-US" sz="3600" b="1" baseline="30000" dirty="0" smtClean="0">
                <a:solidFill>
                  <a:srgbClr val="FF0000"/>
                </a:solidFill>
              </a:rPr>
              <a:t>2</a:t>
            </a:r>
            <a:r>
              <a:rPr lang="en-US" sz="3600" b="1" dirty="0" smtClean="0">
                <a:solidFill>
                  <a:srgbClr val="FF0000"/>
                </a:solidFill>
              </a:rPr>
              <a:t>)</a:t>
            </a:r>
            <a:endParaRPr lang="ar-SA" b="1" dirty="0" smtClean="0">
              <a:solidFill>
                <a:srgbClr val="FF0000"/>
              </a:solidFill>
            </a:endParaRPr>
          </a:p>
          <a:p>
            <a:pPr algn="r" rtl="1"/>
            <a:r>
              <a:rPr lang="ar-SA" dirty="0" smtClean="0"/>
              <a:t>فهذا النوع ابطأ من النوع الاول.</a:t>
            </a:r>
            <a:endParaRPr lang="en-US" dirty="0" smtClean="0"/>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65</a:t>
            </a:fld>
            <a:endParaRPr lang="en-US" dirty="0"/>
          </a:p>
        </p:txBody>
      </p:sp>
    </p:spTree>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rtl="1"/>
            <a:r>
              <a:rPr lang="ar-SA" sz="3200" dirty="0" smtClean="0"/>
              <a:t>هل الخوارزمية تكون  نفس الحالة السابقة في حالة ان   اكبر عنصر في المصفوفة  هو العنصر الاول ؟ للاجابة على هذا السؤال ناخذ المثال التالي:</a:t>
            </a:r>
            <a:endParaRPr lang="hi-IN" sz="3200" dirty="0"/>
          </a:p>
        </p:txBody>
      </p:sp>
      <p:sp>
        <p:nvSpPr>
          <p:cNvPr id="3" name="Content Placeholder 2"/>
          <p:cNvSpPr>
            <a:spLocks noGrp="1"/>
          </p:cNvSpPr>
          <p:nvPr>
            <p:ph idx="1"/>
          </p:nvPr>
        </p:nvSpPr>
        <p:spPr>
          <a:xfrm>
            <a:off x="762000" y="2971800"/>
            <a:ext cx="8077200" cy="3352800"/>
          </a:xfrm>
        </p:spPr>
        <p:txBody>
          <a:bodyPr>
            <a:normAutofit/>
          </a:bodyPr>
          <a:lstStyle/>
          <a:p>
            <a:pPr algn="r" rtl="1"/>
            <a:r>
              <a:rPr lang="ar-SA" sz="4000" b="1" u="sng" dirty="0" smtClean="0">
                <a:solidFill>
                  <a:srgbClr val="FF0000"/>
                </a:solidFill>
              </a:rPr>
              <a:t>الحل:</a:t>
            </a:r>
            <a:r>
              <a:rPr lang="ar-SA" dirty="0" smtClean="0"/>
              <a:t> في هذه الحالة اول عنصر 60 سيتم مقارنته مع بقية العناصر هل يوجد عنصر اكبر منه؟ </a:t>
            </a:r>
          </a:p>
          <a:p>
            <a:pPr algn="r" rtl="1"/>
            <a:r>
              <a:rPr lang="ar-SA" dirty="0" smtClean="0"/>
              <a:t>الاجابة طبعاً لا....اذاً 60 هو الاكبر</a:t>
            </a:r>
          </a:p>
          <a:p>
            <a:pPr algn="r" rtl="1"/>
            <a:r>
              <a:rPr lang="ar-SA" dirty="0" smtClean="0"/>
              <a:t>في هذه الحالة الخوارزمية ستصبح:</a:t>
            </a:r>
            <a:endParaRPr lang="en-US" dirty="0" smtClean="0"/>
          </a:p>
          <a:p>
            <a:pPr algn="ctr" rtl="1"/>
            <a:r>
              <a:rPr lang="en-US" sz="4800" b="1" dirty="0" smtClean="0">
                <a:solidFill>
                  <a:srgbClr val="FF0000"/>
                </a:solidFill>
              </a:rPr>
              <a:t>O(n)</a:t>
            </a: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66</a:t>
            </a:fld>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917620238"/>
              </p:ext>
            </p:extLst>
          </p:nvPr>
        </p:nvGraphicFramePr>
        <p:xfrm>
          <a:off x="685800" y="1828800"/>
          <a:ext cx="8458200" cy="762000"/>
        </p:xfrm>
        <a:graphic>
          <a:graphicData uri="http://schemas.openxmlformats.org/drawingml/2006/table">
            <a:tbl>
              <a:tblPr firstRow="1" bandRow="1">
                <a:tableStyleId>{5940675A-B579-460E-94D1-54222C63F5DA}</a:tableStyleId>
              </a:tblPr>
              <a:tblGrid>
                <a:gridCol w="845820"/>
                <a:gridCol w="845820"/>
                <a:gridCol w="845820"/>
                <a:gridCol w="845820"/>
                <a:gridCol w="845820"/>
                <a:gridCol w="845820"/>
                <a:gridCol w="845820"/>
                <a:gridCol w="845820"/>
                <a:gridCol w="845820"/>
                <a:gridCol w="845820"/>
              </a:tblGrid>
              <a:tr h="762000">
                <a:tc>
                  <a:txBody>
                    <a:bodyPr/>
                    <a:lstStyle/>
                    <a:p>
                      <a:r>
                        <a:rPr lang="ar-SA" sz="4400" b="1" dirty="0" smtClean="0"/>
                        <a:t>60</a:t>
                      </a:r>
                      <a:endParaRPr lang="en-US" sz="4400" b="1" dirty="0"/>
                    </a:p>
                  </a:txBody>
                  <a:tcPr marL="99060" marR="99060">
                    <a:solidFill>
                      <a:schemeClr val="tx2">
                        <a:lumMod val="20000"/>
                        <a:lumOff val="80000"/>
                      </a:schemeClr>
                    </a:solidFill>
                  </a:tcPr>
                </a:tc>
                <a:tc>
                  <a:txBody>
                    <a:bodyPr/>
                    <a:lstStyle/>
                    <a:p>
                      <a:r>
                        <a:rPr lang="en-US" sz="4400" b="1" dirty="0" smtClean="0"/>
                        <a:t>1</a:t>
                      </a:r>
                      <a:endParaRPr lang="en-US" sz="4400" b="1" dirty="0"/>
                    </a:p>
                  </a:txBody>
                  <a:tcPr marL="99060" marR="99060"/>
                </a:tc>
                <a:tc>
                  <a:txBody>
                    <a:bodyPr/>
                    <a:lstStyle/>
                    <a:p>
                      <a:r>
                        <a:rPr lang="en-US" sz="4400" b="1" dirty="0" smtClean="0"/>
                        <a:t>40</a:t>
                      </a:r>
                      <a:endParaRPr lang="en-US" sz="4400" b="1" dirty="0"/>
                    </a:p>
                  </a:txBody>
                  <a:tcPr marL="99060" marR="99060"/>
                </a:tc>
                <a:tc>
                  <a:txBody>
                    <a:bodyPr/>
                    <a:lstStyle/>
                    <a:p>
                      <a:r>
                        <a:rPr lang="en-US" sz="4400" b="1" dirty="0" smtClean="0"/>
                        <a:t>7</a:t>
                      </a:r>
                      <a:endParaRPr lang="en-US" sz="4400" b="1" dirty="0"/>
                    </a:p>
                  </a:txBody>
                  <a:tcPr marL="99060" marR="99060"/>
                </a:tc>
                <a:tc>
                  <a:txBody>
                    <a:bodyPr/>
                    <a:lstStyle/>
                    <a:p>
                      <a:r>
                        <a:rPr lang="en-US" sz="4400" b="1" dirty="0" smtClean="0"/>
                        <a:t>24</a:t>
                      </a:r>
                      <a:endParaRPr lang="en-US" sz="4400" b="1" dirty="0"/>
                    </a:p>
                  </a:txBody>
                  <a:tcPr marL="99060" marR="99060"/>
                </a:tc>
                <a:tc>
                  <a:txBody>
                    <a:bodyPr/>
                    <a:lstStyle/>
                    <a:p>
                      <a:r>
                        <a:rPr lang="en-US" sz="4400" b="1" dirty="0" smtClean="0"/>
                        <a:t>35</a:t>
                      </a:r>
                      <a:endParaRPr lang="en-US" sz="4400" b="1" dirty="0"/>
                    </a:p>
                  </a:txBody>
                  <a:tcPr marL="99060" marR="99060"/>
                </a:tc>
                <a:tc>
                  <a:txBody>
                    <a:bodyPr/>
                    <a:lstStyle/>
                    <a:p>
                      <a:r>
                        <a:rPr lang="en-US" sz="4400" b="1" dirty="0" smtClean="0"/>
                        <a:t>45</a:t>
                      </a:r>
                      <a:endParaRPr lang="en-US" sz="4400" b="1" dirty="0"/>
                    </a:p>
                  </a:txBody>
                  <a:tcPr marL="99060" marR="99060"/>
                </a:tc>
                <a:tc>
                  <a:txBody>
                    <a:bodyPr/>
                    <a:lstStyle/>
                    <a:p>
                      <a:r>
                        <a:rPr lang="en-US" sz="4400" b="1" dirty="0" smtClean="0"/>
                        <a:t>5</a:t>
                      </a:r>
                      <a:endParaRPr lang="en-US" sz="4400" b="1" dirty="0"/>
                    </a:p>
                  </a:txBody>
                  <a:tcPr marL="99060" marR="99060"/>
                </a:tc>
                <a:tc>
                  <a:txBody>
                    <a:bodyPr/>
                    <a:lstStyle/>
                    <a:p>
                      <a:r>
                        <a:rPr lang="en-US" sz="4400" b="1" dirty="0" smtClean="0"/>
                        <a:t>9</a:t>
                      </a:r>
                      <a:endParaRPr lang="en-US" sz="4400" b="1" dirty="0"/>
                    </a:p>
                  </a:txBody>
                  <a:tcPr marL="99060" marR="99060"/>
                </a:tc>
                <a:tc>
                  <a:txBody>
                    <a:bodyPr/>
                    <a:lstStyle/>
                    <a:p>
                      <a:r>
                        <a:rPr lang="en-US" sz="4400" b="1" dirty="0" smtClean="0"/>
                        <a:t>10</a:t>
                      </a:r>
                      <a:endParaRPr lang="en-US" sz="4400" b="1" dirty="0"/>
                    </a:p>
                  </a:txBody>
                  <a:tcPr marL="99060" marR="99060"/>
                </a:tc>
              </a:tr>
            </a:tbl>
          </a:graphicData>
        </a:graphic>
      </p:graphicFrame>
    </p:spTree>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1"/>
            <a:endParaRPr lang="hi-IN" dirty="0"/>
          </a:p>
        </p:txBody>
      </p:sp>
      <p:sp>
        <p:nvSpPr>
          <p:cNvPr id="3" name="Content Placeholder 2"/>
          <p:cNvSpPr>
            <a:spLocks noGrp="1"/>
          </p:cNvSpPr>
          <p:nvPr>
            <p:ph idx="1"/>
          </p:nvPr>
        </p:nvSpPr>
        <p:spPr/>
        <p:txBody>
          <a:bodyPr>
            <a:normAutofit/>
          </a:bodyPr>
          <a:lstStyle/>
          <a:p>
            <a:pPr algn="r" rtl="1"/>
            <a:r>
              <a:rPr lang="ar-SA" dirty="0" smtClean="0"/>
              <a:t>اذا كان العنصر الاكبر في نهايات المصفوفة مثل العنصر 200</a:t>
            </a:r>
            <a:r>
              <a:rPr lang="en-US" dirty="0" smtClean="0"/>
              <a:t> </a:t>
            </a:r>
            <a:r>
              <a:rPr lang="ar-SA" dirty="0" smtClean="0"/>
              <a:t> في المصفوفة اعلاه سيتم قياس الخوارزمية على أسوأ حالة </a:t>
            </a:r>
            <a:r>
              <a:rPr lang="en-US" dirty="0" smtClean="0"/>
              <a:t>worst case</a:t>
            </a:r>
            <a:r>
              <a:rPr lang="ar-SA" dirty="0" smtClean="0"/>
              <a:t> </a:t>
            </a:r>
          </a:p>
          <a:p>
            <a:pPr algn="r" rtl="1"/>
            <a:r>
              <a:rPr lang="ar-SA" dirty="0" smtClean="0"/>
              <a:t>فتكون </a:t>
            </a:r>
            <a:r>
              <a:rPr lang="en-US" sz="3600" b="1" dirty="0" smtClean="0">
                <a:solidFill>
                  <a:srgbClr val="FF0000"/>
                </a:solidFill>
              </a:rPr>
              <a:t>O(n</a:t>
            </a:r>
            <a:r>
              <a:rPr lang="en-US" sz="3600" b="1" baseline="30000" dirty="0" smtClean="0">
                <a:solidFill>
                  <a:srgbClr val="FF0000"/>
                </a:solidFill>
              </a:rPr>
              <a:t>2</a:t>
            </a:r>
            <a:r>
              <a:rPr lang="en-US" sz="3600" b="1" dirty="0" smtClean="0">
                <a:solidFill>
                  <a:srgbClr val="FF0000"/>
                </a:solidFill>
              </a:rPr>
              <a:t>)</a:t>
            </a: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67</a:t>
            </a:fld>
            <a:endParaRPr lang="en-US" dirty="0"/>
          </a:p>
        </p:txBody>
      </p:sp>
    </p:spTree>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rtl="1"/>
            <a:r>
              <a:rPr lang="ar-SA" sz="3200" dirty="0" smtClean="0"/>
              <a:t>فرق القياس بين مختلف الخوارزميات مثال لذلك :</a:t>
            </a:r>
            <a:r>
              <a:rPr sz="3200" smtClean="0"/>
              <a:t/>
            </a:r>
            <a:br>
              <a:rPr sz="3200" smtClean="0"/>
            </a:br>
            <a:endParaRPr lang="hi-IN" sz="3200"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68</a:t>
            </a:fld>
            <a:endParaRPr lang="en-US" dirty="0"/>
          </a:p>
        </p:txBody>
      </p:sp>
      <p:pic>
        <p:nvPicPr>
          <p:cNvPr id="5" name="Content Placeholder 4"/>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447800" y="1295400"/>
            <a:ext cx="3590925" cy="1838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05400" y="2514600"/>
            <a:ext cx="3352800" cy="2057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47799" y="4191000"/>
            <a:ext cx="3581401" cy="228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a:xfrm>
            <a:off x="762000" y="1596413"/>
            <a:ext cx="8077200" cy="4575787"/>
          </a:xfrm>
        </p:spPr>
        <p:txBody>
          <a:bodyPr>
            <a:normAutofit fontScale="85000" lnSpcReduction="20000"/>
          </a:bodyPr>
          <a:lstStyle/>
          <a:p>
            <a:pPr algn="r" rtl="1"/>
            <a:r>
              <a:rPr lang="ar-SA" sz="4800" b="1" u="sng" dirty="0" smtClean="0">
                <a:solidFill>
                  <a:srgbClr val="FF0000"/>
                </a:solidFill>
              </a:rPr>
              <a:t>فرق القياس في الخوارزمية</a:t>
            </a:r>
            <a:r>
              <a:rPr lang="ar-SA" sz="4800" dirty="0" smtClean="0"/>
              <a:t> </a:t>
            </a:r>
            <a:r>
              <a:rPr lang="ar-SA" sz="4800" b="1" u="sng" dirty="0" smtClean="0">
                <a:solidFill>
                  <a:srgbClr val="FF0000"/>
                </a:solidFill>
              </a:rPr>
              <a:t>السابقة كما يلي:</a:t>
            </a:r>
          </a:p>
          <a:p>
            <a:pPr algn="r" rtl="1"/>
            <a:r>
              <a:rPr lang="ar-SA" b="1" dirty="0" smtClean="0">
                <a:solidFill>
                  <a:schemeClr val="tx2"/>
                </a:solidFill>
              </a:rPr>
              <a:t>بالنسبة للشكل 1</a:t>
            </a:r>
            <a:r>
              <a:rPr lang="en-US" b="1" dirty="0" smtClean="0">
                <a:solidFill>
                  <a:schemeClr val="tx2"/>
                </a:solidFill>
              </a:rPr>
              <a:t> </a:t>
            </a:r>
            <a:r>
              <a:rPr lang="ar-SA" b="1" dirty="0" smtClean="0">
                <a:solidFill>
                  <a:schemeClr val="tx2"/>
                </a:solidFill>
              </a:rPr>
              <a:t> </a:t>
            </a:r>
            <a:r>
              <a:rPr lang="en-US" b="1" dirty="0" smtClean="0">
                <a:solidFill>
                  <a:schemeClr val="tx2"/>
                </a:solidFill>
              </a:rPr>
              <a:t>a1,a2,a3</a:t>
            </a:r>
            <a:r>
              <a:rPr lang="ar-SA" b="1" dirty="0" smtClean="0">
                <a:solidFill>
                  <a:schemeClr val="tx2"/>
                </a:solidFill>
              </a:rPr>
              <a:t> لا يوجد فرق كبير اي لانضعه في الاعتبار لماذا ؟</a:t>
            </a:r>
          </a:p>
          <a:p>
            <a:pPr algn="r" rtl="1"/>
            <a:r>
              <a:rPr lang="ar-SA" dirty="0" smtClean="0"/>
              <a:t>اذا افترضنا اننا نبحث في مصفوفة مكونة من 1000 سجل  بمعنى ان </a:t>
            </a:r>
            <a:r>
              <a:rPr lang="en-US" dirty="0" smtClean="0"/>
              <a:t>n=1000</a:t>
            </a:r>
            <a:endParaRPr lang="ar-SA" dirty="0" smtClean="0"/>
          </a:p>
          <a:p>
            <a:pPr algn="r" rtl="1"/>
            <a:r>
              <a:rPr lang="en-US" dirty="0" smtClean="0"/>
              <a:t>a1=1000 , a2= 2000 , a3=10000</a:t>
            </a:r>
            <a:r>
              <a:rPr lang="ar-SA" dirty="0" smtClean="0"/>
              <a:t> هنالك فرق بين الثلاثة لوغريثمات ولكن ليس كبير. </a:t>
            </a:r>
          </a:p>
          <a:p>
            <a:pPr algn="r" rtl="1"/>
            <a:r>
              <a:rPr lang="ar-SA" b="1" dirty="0" smtClean="0">
                <a:solidFill>
                  <a:schemeClr val="tx2"/>
                </a:solidFill>
              </a:rPr>
              <a:t>ونفس الشئ في الشكل 2 </a:t>
            </a:r>
            <a:r>
              <a:rPr lang="en-US" b="1" dirty="0" smtClean="0">
                <a:solidFill>
                  <a:schemeClr val="tx2"/>
                </a:solidFill>
              </a:rPr>
              <a:t>a1,a2  </a:t>
            </a:r>
            <a:r>
              <a:rPr lang="ar-SA" b="1" dirty="0" smtClean="0">
                <a:solidFill>
                  <a:schemeClr val="tx2"/>
                </a:solidFill>
              </a:rPr>
              <a:t> لا يوجد فرق كبير: اذا افترضنا ان </a:t>
            </a:r>
            <a:r>
              <a:rPr lang="en-US" b="1" dirty="0" smtClean="0">
                <a:solidFill>
                  <a:schemeClr val="tx2"/>
                </a:solidFill>
              </a:rPr>
              <a:t>n=1000</a:t>
            </a:r>
            <a:endParaRPr lang="ar-SA" b="1" dirty="0" smtClean="0">
              <a:solidFill>
                <a:schemeClr val="tx2"/>
              </a:solidFill>
            </a:endParaRPr>
          </a:p>
          <a:p>
            <a:r>
              <a:rPr lang="ar-SA" b="1" dirty="0" smtClean="0">
                <a:solidFill>
                  <a:srgbClr val="FF0000"/>
                </a:solidFill>
              </a:rPr>
              <a:t> </a:t>
            </a:r>
            <a:r>
              <a:rPr lang="en-US" b="1" dirty="0" smtClean="0">
                <a:solidFill>
                  <a:srgbClr val="FF0000"/>
                </a:solidFill>
              </a:rPr>
              <a:t>a1=1000*1000=1000000</a:t>
            </a:r>
          </a:p>
          <a:p>
            <a:r>
              <a:rPr lang="en-US" b="1" dirty="0" smtClean="0">
                <a:solidFill>
                  <a:srgbClr val="FF0000"/>
                </a:solidFill>
              </a:rPr>
              <a:t>a2=2*(1000*1000)=2000000</a:t>
            </a:r>
          </a:p>
          <a:p>
            <a:pPr algn="r" rtl="1"/>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69</a:t>
            </a:fld>
            <a:endParaRPr lang="en-US" dirty="0"/>
          </a:p>
        </p:txBody>
      </p:sp>
    </p:spTree>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7</a:t>
            </a:fld>
            <a:endParaRPr lang="en-US" dirty="0"/>
          </a:p>
        </p:txBody>
      </p:sp>
      <p:pic>
        <p:nvPicPr>
          <p:cNvPr id="5" name="Picture 2" descr="C:\Users\Public\Music\Sample Music\هياكل\Capture9.PNG"/>
          <p:cNvPicPr>
            <a:picLocks noGrp="1" noChangeAspect="1" noChangeArrowheads="1"/>
          </p:cNvPicPr>
          <p:nvPr>
            <p:ph idx="1"/>
          </p:nvPr>
        </p:nvPicPr>
        <p:blipFill>
          <a:blip r:embed="rId2"/>
          <a:srcRect/>
          <a:stretch>
            <a:fillRect/>
          </a:stretch>
        </p:blipFill>
        <p:spPr bwMode="auto">
          <a:xfrm>
            <a:off x="762000" y="152400"/>
            <a:ext cx="8077200" cy="53340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b="1" dirty="0" smtClean="0">
                <a:solidFill>
                  <a:schemeClr val="tx2"/>
                </a:solidFill>
              </a:rPr>
              <a:t>3- في الشكل 3 :</a:t>
            </a:r>
            <a:r>
              <a:rPr b="1" smtClean="0">
                <a:solidFill>
                  <a:schemeClr val="tx2"/>
                </a:solidFill>
              </a:rPr>
              <a:t/>
            </a:r>
            <a:br>
              <a:rPr b="1" smtClean="0">
                <a:solidFill>
                  <a:schemeClr val="tx2"/>
                </a:solidFill>
              </a:rPr>
            </a:br>
            <a:endParaRPr lang="hi-IN" dirty="0"/>
          </a:p>
        </p:txBody>
      </p:sp>
      <p:sp>
        <p:nvSpPr>
          <p:cNvPr id="3" name="Content Placeholder 2"/>
          <p:cNvSpPr>
            <a:spLocks noGrp="1"/>
          </p:cNvSpPr>
          <p:nvPr>
            <p:ph idx="1"/>
          </p:nvPr>
        </p:nvSpPr>
        <p:spPr>
          <a:xfrm>
            <a:off x="762000" y="2133600"/>
            <a:ext cx="8077200" cy="4343400"/>
          </a:xfrm>
        </p:spPr>
        <p:txBody>
          <a:bodyPr>
            <a:normAutofit fontScale="92500"/>
          </a:bodyPr>
          <a:lstStyle/>
          <a:p>
            <a:pPr algn="r" rtl="1">
              <a:buNone/>
            </a:pPr>
            <a:r>
              <a:rPr lang="ar-SA" sz="3500" dirty="0" smtClean="0"/>
              <a:t>* اما اذا قارنا بين الشكل 1 و 2 و 3</a:t>
            </a:r>
          </a:p>
          <a:p>
            <a:pPr algn="r" rtl="1">
              <a:buNone/>
            </a:pPr>
            <a:r>
              <a:rPr lang="ar-SA" sz="3500" dirty="0" smtClean="0"/>
              <a:t>   فسنجد اختلاف كبير </a:t>
            </a:r>
          </a:p>
          <a:p>
            <a:pPr algn="r" rtl="1">
              <a:buNone/>
            </a:pPr>
            <a:r>
              <a:rPr lang="ar-SA" sz="3500" dirty="0" smtClean="0"/>
              <a:t>* ناخذ  ابطأ خوارزمية في الشكل 1 وهي        </a:t>
            </a:r>
            <a:r>
              <a:rPr lang="ar-SA" sz="3500" b="1" dirty="0" smtClean="0">
                <a:solidFill>
                  <a:srgbClr val="FF0000"/>
                </a:solidFill>
              </a:rPr>
              <a:t>10000</a:t>
            </a:r>
          </a:p>
          <a:p>
            <a:pPr algn="r" rtl="1">
              <a:buNone/>
            </a:pPr>
            <a:r>
              <a:rPr lang="ar-SA" sz="3500" dirty="0" smtClean="0"/>
              <a:t>* وناخذ أسرع خوارزمية في الشكل 2 وهي     </a:t>
            </a:r>
            <a:r>
              <a:rPr lang="ar-SA" sz="3500" b="1" dirty="0" smtClean="0">
                <a:solidFill>
                  <a:srgbClr val="FF0000"/>
                </a:solidFill>
              </a:rPr>
              <a:t>1000000</a:t>
            </a:r>
          </a:p>
          <a:p>
            <a:pPr algn="r" rtl="1">
              <a:buNone/>
            </a:pPr>
            <a:r>
              <a:rPr lang="ar-SA" sz="3500" dirty="0" smtClean="0"/>
              <a:t>* اسرع خوارزمية بين الشكل 1 و2 هي خوارزمية الشكل 1</a:t>
            </a:r>
          </a:p>
          <a:p>
            <a:pPr algn="r" rtl="1">
              <a:buNone/>
            </a:pPr>
            <a:r>
              <a:rPr lang="ar-SA" sz="3500" dirty="0" smtClean="0"/>
              <a:t>* اما في الشكل 3 الخوارزمية هي  </a:t>
            </a:r>
            <a:r>
              <a:rPr lang="ar-SA" sz="3500" b="1" dirty="0" smtClean="0">
                <a:solidFill>
                  <a:srgbClr val="FF0000"/>
                </a:solidFill>
              </a:rPr>
              <a:t>10 </a:t>
            </a:r>
          </a:p>
          <a:p>
            <a:pPr algn="r" rtl="1">
              <a:buNone/>
            </a:pPr>
            <a:r>
              <a:rPr lang="ar-SA" sz="3500" dirty="0" smtClean="0"/>
              <a:t>* اذاً افضل خوارزمية واسرعها هي الشكل 3</a:t>
            </a:r>
            <a:endParaRPr lang="en-US" sz="3500" dirty="0" smtClean="0"/>
          </a:p>
          <a:p>
            <a:pPr algn="r" rtl="1">
              <a:buNone/>
            </a:pPr>
            <a:endParaRPr lang="hi-IN"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70</a:t>
            </a:fld>
            <a:endParaRPr lang="en-US" dirty="0"/>
          </a:p>
        </p:txBody>
      </p:sp>
      <p:pic>
        <p:nvPicPr>
          <p:cNvPr id="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20799" y="609600"/>
            <a:ext cx="3632201"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ar-SA" dirty="0" smtClean="0">
                <a:solidFill>
                  <a:srgbClr val="C00000"/>
                </a:solidFill>
              </a:rPr>
              <a:t>مفهوم البحث (</a:t>
            </a:r>
            <a:r>
              <a:rPr smtClean="0">
                <a:solidFill>
                  <a:srgbClr val="C00000"/>
                </a:solidFill>
              </a:rPr>
              <a:t>Searching Concept</a:t>
            </a:r>
            <a:r>
              <a:rPr lang="ar-SA" dirty="0" smtClean="0">
                <a:solidFill>
                  <a:srgbClr val="C00000"/>
                </a:solidFill>
              </a:rPr>
              <a:t>) :</a:t>
            </a:r>
            <a:endParaRPr lang="en-US" dirty="0">
              <a:solidFill>
                <a:srgbClr val="C00000"/>
              </a:solidFill>
            </a:endParaRPr>
          </a:p>
        </p:txBody>
      </p:sp>
      <p:sp>
        <p:nvSpPr>
          <p:cNvPr id="3" name="Content Placeholder 2"/>
          <p:cNvSpPr>
            <a:spLocks noGrp="1"/>
          </p:cNvSpPr>
          <p:nvPr>
            <p:ph idx="1"/>
          </p:nvPr>
        </p:nvSpPr>
        <p:spPr/>
        <p:txBody>
          <a:bodyPr>
            <a:normAutofit fontScale="85000" lnSpcReduction="10000"/>
          </a:bodyPr>
          <a:lstStyle/>
          <a:p>
            <a:pPr algn="r" rtl="1"/>
            <a:r>
              <a:rPr lang="ar-SA" dirty="0" smtClean="0"/>
              <a:t>من الضروري معرفة أماكن تخزين المعلومات حتي نستطيع الوصول اليها للتعامل معها بغرض إجراء واحدة أو أكثر من المعالجات عليه ( تعديل – حذف –إضافة – إسترجاع ). </a:t>
            </a:r>
          </a:p>
          <a:p>
            <a:pPr algn="r" rtl="1"/>
            <a:r>
              <a:rPr lang="ar-SA" dirty="0" smtClean="0"/>
              <a:t>عندما نتحدث عن خوارزميات البحث عن معلومة فإننا نتحدث عن خوارزميات البحث عن سجل في مصفوفة السجلات ثم البحث عن معلومة في أحد حقول ذلك السجل ويتم ذلك عادةً بالبحث عن حقل محدد من حقول السجل والذي يسمى بالمفتاح (</a:t>
            </a:r>
            <a:r>
              <a:rPr lang="en-US" dirty="0" smtClean="0"/>
              <a:t>KEY</a:t>
            </a:r>
            <a:r>
              <a:rPr lang="ar-SA" dirty="0" smtClean="0"/>
              <a:t>) : وهو حقل مفرد للتعبير عن السجل . </a:t>
            </a:r>
          </a:p>
          <a:p>
            <a:pPr algn="r" rtl="1"/>
            <a:r>
              <a:rPr lang="ar-SA" dirty="0" smtClean="0"/>
              <a:t>هنالك خوارزميات شتى تم تصميمها للبحث عن المعلومة من أشهرها خوارزمية البحث المتتالي (الخطي) وخوارزمية البحث الثنائي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71</a:t>
            </a:fld>
            <a:endParaRPr lang="en-US" dirty="0"/>
          </a:p>
        </p:txBody>
      </p:sp>
    </p:spTree>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Public\Music\Sample Music\هياكل\Capture55.PNG"/>
          <p:cNvPicPr>
            <a:picLocks noGrp="1" noChangeAspect="1" noChangeArrowheads="1"/>
          </p:cNvPicPr>
          <p:nvPr>
            <p:ph idx="1"/>
          </p:nvPr>
        </p:nvPicPr>
        <p:blipFill>
          <a:blip r:embed="rId2"/>
          <a:srcRect/>
          <a:stretch>
            <a:fillRect/>
          </a:stretch>
        </p:blipFill>
        <p:spPr bwMode="auto">
          <a:xfrm>
            <a:off x="304800" y="0"/>
            <a:ext cx="8839199" cy="68580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72</a:t>
            </a:fld>
            <a:endParaRPr lang="en-US" dirty="0"/>
          </a:p>
        </p:txBody>
      </p:sp>
    </p:spTree>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Public\Music\Sample Music\هياكل\Capture56.PNG"/>
          <p:cNvPicPr>
            <a:picLocks noGrp="1" noChangeAspect="1" noChangeArrowheads="1"/>
          </p:cNvPicPr>
          <p:nvPr>
            <p:ph idx="1"/>
          </p:nvPr>
        </p:nvPicPr>
        <p:blipFill>
          <a:blip r:embed="rId2"/>
          <a:srcRect/>
          <a:stretch>
            <a:fillRect/>
          </a:stretch>
        </p:blipFill>
        <p:spPr bwMode="auto">
          <a:xfrm>
            <a:off x="685800" y="1"/>
            <a:ext cx="8305800" cy="54102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73</a:t>
            </a:fld>
            <a:endParaRPr lang="en-US" dirty="0"/>
          </a:p>
        </p:txBody>
      </p:sp>
      <p:sp>
        <p:nvSpPr>
          <p:cNvPr id="7" name="TextBox 6"/>
          <p:cNvSpPr txBox="1"/>
          <p:nvPr/>
        </p:nvSpPr>
        <p:spPr>
          <a:xfrm>
            <a:off x="2133600" y="5105400"/>
            <a:ext cx="4800600" cy="954107"/>
          </a:xfrm>
          <a:prstGeom prst="rect">
            <a:avLst/>
          </a:prstGeom>
          <a:noFill/>
        </p:spPr>
        <p:txBody>
          <a:bodyPr wrap="square" rtlCol="0">
            <a:spAutoFit/>
          </a:bodyPr>
          <a:lstStyle/>
          <a:p>
            <a:pPr algn="r" rtl="1"/>
            <a:r>
              <a:rPr lang="ar-SA" sz="2800" b="1" dirty="0" smtClean="0">
                <a:solidFill>
                  <a:srgbClr val="C00000"/>
                </a:solidFill>
              </a:rPr>
              <a:t>عدد المقارنات = ن / 2</a:t>
            </a:r>
          </a:p>
          <a:p>
            <a:pPr algn="r" rtl="1"/>
            <a:r>
              <a:rPr lang="ar-SA" sz="2800" b="1" dirty="0" smtClean="0">
                <a:solidFill>
                  <a:srgbClr val="C00000"/>
                </a:solidFill>
              </a:rPr>
              <a:t> ن = عدد العناصر </a:t>
            </a:r>
            <a:endParaRPr lang="en-US" sz="2800" b="1" dirty="0">
              <a:solidFill>
                <a:srgbClr val="C00000"/>
              </a:solidFill>
            </a:endParaRPr>
          </a:p>
        </p:txBody>
      </p:sp>
    </p:spTree>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ar-SA" dirty="0" smtClean="0">
                <a:solidFill>
                  <a:srgbClr val="C00000"/>
                </a:solidFill>
              </a:rPr>
              <a:t>ما المقصود بالبحث المتتالي وما الفائدة منه :</a:t>
            </a:r>
            <a:endParaRPr lang="en-US" dirty="0">
              <a:solidFill>
                <a:srgbClr val="C00000"/>
              </a:solidFill>
            </a:endParaRPr>
          </a:p>
        </p:txBody>
      </p:sp>
      <p:sp>
        <p:nvSpPr>
          <p:cNvPr id="3" name="Content Placeholder 2"/>
          <p:cNvSpPr>
            <a:spLocks noGrp="1"/>
          </p:cNvSpPr>
          <p:nvPr>
            <p:ph idx="1"/>
          </p:nvPr>
        </p:nvSpPr>
        <p:spPr/>
        <p:txBody>
          <a:bodyPr/>
          <a:lstStyle/>
          <a:p>
            <a:pPr algn="r" rtl="1"/>
            <a:r>
              <a:rPr lang="ar-SA" dirty="0" smtClean="0"/>
              <a:t>نهدف من البحث المتتالي في إحداث مطابقة بين قيمة العنصر المراد البحث عنه وبين بقية العناصر الاخرى بالمصفوفة , ولكي يتم البحث عن هذا العنصر لابد من المرور علي كل العناصر في المصفوفة , وإذا تم الوصول الي نهاية المصفوفة دون الوصول الي مطابقة , فهذا يعني عدم وجود العنصر داخل المصفوفة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74</a:t>
            </a:fld>
            <a:endParaRPr lang="en-US" dirty="0"/>
          </a:p>
        </p:txBody>
      </p:sp>
    </p:spTree>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62000" y="1219199"/>
            <a:ext cx="8077200" cy="4953001"/>
          </a:xfrm>
        </p:spPr>
        <p:txBody>
          <a:bodyPr>
            <a:normAutofit fontScale="92500" lnSpcReduction="10000"/>
          </a:bodyPr>
          <a:lstStyle/>
          <a:p>
            <a:pPr algn="r" rtl="1"/>
            <a:r>
              <a:rPr lang="ar-SA" dirty="0" smtClean="0"/>
              <a:t>هذه الطريقة من طرق البحث ذات كفاءة متدنية ولكنها شديدة السهولة وتكون هذه الطريقة عملية عندما يكون حجم البيانات صغيراً .</a:t>
            </a:r>
          </a:p>
          <a:p>
            <a:pPr algn="r" rtl="1"/>
            <a:r>
              <a:rPr lang="ar-SA" dirty="0" smtClean="0"/>
              <a:t>عندما نتحدث عن كفاءة أو سرعة هذه الخوارزمية ( تعتبر أحسن حالة ممكنة لهذه الخوارزمية عندما يكون العنصر المطلوب هو العنصر الأول وبالتالي فإن الخوارزمية قد تكون إكتفت بمقارنة واحدة فقط , أسوأ حالة هي أن يكون العنصر الأخير هو العنصر المطلوب وعليه في هذه الحالة عدد المقارنات = ن ) </a:t>
            </a:r>
          </a:p>
          <a:p>
            <a:pPr algn="r" rtl="1"/>
            <a:r>
              <a:rPr lang="ar-SA" dirty="0" smtClean="0"/>
              <a:t> إذاً تدني سرعة الوصول الي السجل هو السمة الملازمة لهذه الطريقة علماً بأن هذا البطء يزداد بزيادة حجم البيانات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75</a:t>
            </a:fld>
            <a:endParaRPr lang="en-US" dirty="0"/>
          </a:p>
        </p:txBody>
      </p:sp>
    </p:spTree>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r" rtl="1"/>
            <a:r>
              <a:rPr lang="ar-SA" dirty="0" smtClean="0"/>
              <a:t>تقاس فعالية هذه الطريقة بالقانون :</a:t>
            </a:r>
          </a:p>
          <a:p>
            <a:pPr algn="r" rtl="1"/>
            <a:r>
              <a:rPr lang="ar-SA" dirty="0" smtClean="0"/>
              <a:t>الكفاءة  = ن</a:t>
            </a:r>
            <a:r>
              <a:rPr lang="en-US" dirty="0" smtClean="0"/>
              <a:t>/</a:t>
            </a:r>
            <a:r>
              <a:rPr lang="ar-SA" dirty="0" smtClean="0"/>
              <a:t>2 .     (ن== عدد العناصر )</a:t>
            </a:r>
          </a:p>
          <a:p>
            <a:pPr algn="r" rtl="1"/>
            <a:endParaRPr lang="ar-SA" dirty="0" smtClean="0"/>
          </a:p>
          <a:p>
            <a:pPr algn="r" rtl="1"/>
            <a:r>
              <a:rPr lang="ar-SA" dirty="0" smtClean="0"/>
              <a:t>ولمعرفة زمن الاستجابة نستخدم القانون :</a:t>
            </a:r>
          </a:p>
          <a:p>
            <a:pPr algn="r" rtl="1"/>
            <a:r>
              <a:rPr lang="ar-SA" dirty="0" smtClean="0"/>
              <a:t>زمن الاستجابة = الفعالية (الكفاءة) * زمن البحث</a:t>
            </a:r>
          </a:p>
          <a:p>
            <a:pPr algn="r" rtl="1"/>
            <a:endParaRPr lang="ar-SA" dirty="0" smtClean="0"/>
          </a:p>
          <a:p>
            <a:pPr algn="r" rtl="1"/>
            <a:r>
              <a:rPr lang="ar-SA" dirty="0" smtClean="0"/>
              <a:t>مثال : أحسب زمن الاستجابة اذا كان لدينا ملف به 1000 سجل وبزمن قدره 0.0005 ثانية ؟</a:t>
            </a:r>
          </a:p>
          <a:p>
            <a:pPr algn="r" rtl="1"/>
            <a:r>
              <a:rPr lang="ar-SA" dirty="0" smtClean="0"/>
              <a:t>الحل :</a:t>
            </a:r>
          </a:p>
          <a:p>
            <a:pPr algn="r" rtl="1"/>
            <a:r>
              <a:rPr lang="ar-SA" dirty="0" smtClean="0"/>
              <a:t>     الكفاءة = 1000</a:t>
            </a:r>
            <a:r>
              <a:rPr lang="en-US" dirty="0" smtClean="0"/>
              <a:t>/</a:t>
            </a:r>
            <a:r>
              <a:rPr lang="ar-SA" dirty="0" smtClean="0"/>
              <a:t>2 =500</a:t>
            </a:r>
          </a:p>
          <a:p>
            <a:pPr algn="r" rtl="1"/>
            <a:r>
              <a:rPr lang="ar-SA" dirty="0" smtClean="0"/>
              <a:t>     زمن الاستجابة =500 * 0.0005=0.25 ث</a:t>
            </a:r>
            <a:endParaRPr lang="en-US" dirty="0" smtClean="0"/>
          </a:p>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76</a:t>
            </a:fld>
            <a:endParaRPr lang="en-US" dirty="0"/>
          </a:p>
        </p:txBody>
      </p:sp>
    </p:spTree>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77</a:t>
            </a:fld>
            <a:endParaRPr lang="en-US" dirty="0"/>
          </a:p>
        </p:txBody>
      </p:sp>
      <p:pic>
        <p:nvPicPr>
          <p:cNvPr id="4098" name="Picture 2" descr="C:\Users\Public\Music\Sample Music\هياكل\Capture57.PNG"/>
          <p:cNvPicPr>
            <a:picLocks noGrp="1" noChangeAspect="1" noChangeArrowheads="1"/>
          </p:cNvPicPr>
          <p:nvPr>
            <p:ph idx="1"/>
          </p:nvPr>
        </p:nvPicPr>
        <p:blipFill>
          <a:blip r:embed="rId2"/>
          <a:srcRect/>
          <a:stretch>
            <a:fillRect/>
          </a:stretch>
        </p:blipFill>
        <p:spPr bwMode="auto">
          <a:xfrm>
            <a:off x="304800" y="0"/>
            <a:ext cx="8839200" cy="63246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البحث الثنائي (</a:t>
            </a:r>
            <a:r>
              <a:rPr smtClean="0">
                <a:solidFill>
                  <a:srgbClr val="C00000"/>
                </a:solidFill>
              </a:rPr>
              <a:t>Binary Search</a:t>
            </a:r>
            <a:r>
              <a:rPr lang="ar-SA" dirty="0" smtClean="0">
                <a:solidFill>
                  <a:srgbClr val="C00000"/>
                </a:solidFill>
              </a:rPr>
              <a:t> ) :</a:t>
            </a:r>
            <a:endParaRPr lang="en-US" dirty="0">
              <a:solidFill>
                <a:srgbClr val="C00000"/>
              </a:solidFill>
            </a:endParaRPr>
          </a:p>
        </p:txBody>
      </p:sp>
      <p:sp>
        <p:nvSpPr>
          <p:cNvPr id="3" name="Content Placeholder 2"/>
          <p:cNvSpPr>
            <a:spLocks noGrp="1"/>
          </p:cNvSpPr>
          <p:nvPr>
            <p:ph idx="1"/>
          </p:nvPr>
        </p:nvSpPr>
        <p:spPr/>
        <p:txBody>
          <a:bodyPr/>
          <a:lstStyle/>
          <a:p>
            <a:pPr algn="r" rtl="1"/>
            <a:r>
              <a:rPr lang="ar-SA" dirty="0" smtClean="0"/>
              <a:t>تستخدم هذه الطريقة لزيادة كفاءة عملية البحث من خلال زيادة سرعة الوصول الى السجل وتتطلب هذه الطريقة ترتيب البيانات تصاعدياً أو تنازلياً حسب قيمة المفتاح .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78</a:t>
            </a:fld>
            <a:endParaRPr lang="en-US" dirty="0"/>
          </a:p>
        </p:txBody>
      </p:sp>
    </p:spTree>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خوارزمية البحث الثنائي :</a:t>
            </a:r>
            <a:endParaRPr lang="en-US" dirty="0">
              <a:solidFill>
                <a:srgbClr val="C00000"/>
              </a:solidFill>
            </a:endParaRPr>
          </a:p>
        </p:txBody>
      </p:sp>
      <p:sp>
        <p:nvSpPr>
          <p:cNvPr id="3" name="Content Placeholder 2"/>
          <p:cNvSpPr>
            <a:spLocks noGrp="1"/>
          </p:cNvSpPr>
          <p:nvPr>
            <p:ph idx="1"/>
          </p:nvPr>
        </p:nvSpPr>
        <p:spPr/>
        <p:txBody>
          <a:bodyPr>
            <a:normAutofit fontScale="77500" lnSpcReduction="20000"/>
          </a:bodyPr>
          <a:lstStyle/>
          <a:p>
            <a:pPr marL="514350" indent="-514350" algn="r" rtl="1">
              <a:buFont typeface="+mj-lt"/>
              <a:buAutoNum type="arabicPeriod"/>
            </a:pPr>
            <a:r>
              <a:rPr lang="ar-SA" dirty="0" smtClean="0"/>
              <a:t>حدد العدد الكلي للخوارزميات .</a:t>
            </a:r>
          </a:p>
          <a:p>
            <a:pPr marL="514350" indent="-514350" algn="r" rtl="1">
              <a:buFont typeface="+mj-lt"/>
              <a:buAutoNum type="arabicPeriod"/>
            </a:pPr>
            <a:r>
              <a:rPr lang="ar-SA" dirty="0" smtClean="0"/>
              <a:t>تأكد ان البيانات مرتبة تصاعديا او تنازليا .</a:t>
            </a:r>
          </a:p>
          <a:p>
            <a:pPr marL="514350" indent="-514350" algn="r" rtl="1">
              <a:buFont typeface="+mj-lt"/>
              <a:buAutoNum type="arabicPeriod"/>
            </a:pPr>
            <a:r>
              <a:rPr lang="ar-SA" dirty="0" smtClean="0"/>
              <a:t>أدخل المفتاح المطلوب .</a:t>
            </a:r>
          </a:p>
          <a:p>
            <a:pPr marL="514350" indent="-514350" algn="r" rtl="1">
              <a:buFont typeface="+mj-lt"/>
              <a:buAutoNum type="arabicPeriod"/>
            </a:pPr>
            <a:r>
              <a:rPr lang="ar-SA" dirty="0" smtClean="0"/>
              <a:t>اجعل الاول =1 والعنصر الاخير =ن .</a:t>
            </a:r>
          </a:p>
          <a:p>
            <a:pPr marL="514350" indent="-514350" algn="r" rtl="1">
              <a:buFont typeface="+mj-lt"/>
              <a:buAutoNum type="arabicPeriod"/>
            </a:pPr>
            <a:r>
              <a:rPr lang="ar-SA" dirty="0" smtClean="0"/>
              <a:t> حدد منتصف القائمة =(الاول +الاخير)</a:t>
            </a:r>
            <a:r>
              <a:rPr lang="en-US" dirty="0" smtClean="0"/>
              <a:t>/ </a:t>
            </a:r>
            <a:r>
              <a:rPr lang="ar-SA" dirty="0" smtClean="0"/>
              <a:t> 2 .</a:t>
            </a:r>
          </a:p>
          <a:p>
            <a:pPr marL="514350" indent="-514350" algn="r" rtl="1">
              <a:buFont typeface="+mj-lt"/>
              <a:buAutoNum type="arabicPeriod"/>
            </a:pPr>
            <a:r>
              <a:rPr lang="ar-SA" dirty="0" smtClean="0"/>
              <a:t>اذا كان العنصر = المنتصف اذهب الي 11.</a:t>
            </a:r>
          </a:p>
          <a:p>
            <a:pPr marL="514350" indent="-514350" algn="r" rtl="1">
              <a:buFont typeface="+mj-lt"/>
              <a:buAutoNum type="arabicPeriod"/>
            </a:pPr>
            <a:r>
              <a:rPr lang="ar-SA" dirty="0" smtClean="0"/>
              <a:t>اذا كان اكبر اجعل الاول = المنتصف +1 والا اجعل </a:t>
            </a:r>
          </a:p>
          <a:p>
            <a:pPr marL="514350" indent="-514350" algn="r" rtl="1"/>
            <a:r>
              <a:rPr lang="ar-SA" dirty="0" smtClean="0"/>
              <a:t>الاخير =المنتصف -1 .</a:t>
            </a:r>
          </a:p>
          <a:p>
            <a:pPr marL="514350" indent="-514350" algn="r" rtl="1"/>
            <a:r>
              <a:rPr lang="ar-SA" dirty="0" smtClean="0"/>
              <a:t>8. اذا كان الاخير اكبر من أو يساوي الاول اذهب </a:t>
            </a:r>
          </a:p>
          <a:p>
            <a:pPr marL="514350" indent="-514350" algn="r" rtl="1"/>
            <a:r>
              <a:rPr lang="ar-SA" dirty="0" smtClean="0"/>
              <a:t>الي 5.</a:t>
            </a:r>
          </a:p>
          <a:p>
            <a:pPr marL="514350" indent="-514350" algn="r" rtl="1"/>
            <a:r>
              <a:rPr lang="ar-SA" dirty="0" smtClean="0"/>
              <a:t>9.اكتب لا يوجد مفتاح .</a:t>
            </a:r>
          </a:p>
          <a:p>
            <a:pPr algn="r" rtl="1"/>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79</a:t>
            </a:fld>
            <a:endParaRPr lang="en-US" dirty="0"/>
          </a:p>
        </p:txBody>
      </p:sp>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8</a:t>
            </a:fld>
            <a:endParaRPr lang="en-US" dirty="0"/>
          </a:p>
        </p:txBody>
      </p:sp>
      <p:pic>
        <p:nvPicPr>
          <p:cNvPr id="5" name="Picture 2" descr="C:\Users\Public\Music\Sample Music\هياكل\Capture10.PNG"/>
          <p:cNvPicPr>
            <a:picLocks noGrp="1" noChangeAspect="1" noChangeArrowheads="1"/>
          </p:cNvPicPr>
          <p:nvPr>
            <p:ph idx="1"/>
          </p:nvPr>
        </p:nvPicPr>
        <p:blipFill>
          <a:blip r:embed="rId2"/>
          <a:srcRect/>
          <a:stretch>
            <a:fillRect/>
          </a:stretch>
        </p:blipFill>
        <p:spPr bwMode="auto">
          <a:xfrm>
            <a:off x="609600" y="0"/>
            <a:ext cx="8534400" cy="3226777"/>
          </a:xfrm>
          <a:prstGeom prst="rect">
            <a:avLst/>
          </a:prstGeom>
          <a:noFill/>
        </p:spPr>
      </p:pic>
      <p:pic>
        <p:nvPicPr>
          <p:cNvPr id="6" name="Picture 3" descr="C:\Users\Public\Music\Sample Music\هياكل\Capture11.PNG"/>
          <p:cNvPicPr>
            <a:picLocks noChangeAspect="1" noChangeArrowheads="1"/>
          </p:cNvPicPr>
          <p:nvPr/>
        </p:nvPicPr>
        <p:blipFill>
          <a:blip r:embed="rId3"/>
          <a:srcRect/>
          <a:stretch>
            <a:fillRect/>
          </a:stretch>
        </p:blipFill>
        <p:spPr bwMode="auto">
          <a:xfrm>
            <a:off x="609600" y="3200400"/>
            <a:ext cx="8534400" cy="3657601"/>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80</a:t>
            </a:fld>
            <a:endParaRPr lang="en-US" dirty="0"/>
          </a:p>
        </p:txBody>
      </p:sp>
      <p:pic>
        <p:nvPicPr>
          <p:cNvPr id="5122" name="Picture 2" descr="C:\Users\Public\Music\Sample Music\هياكل\Capture58.PNG"/>
          <p:cNvPicPr>
            <a:picLocks noGrp="1" noChangeAspect="1" noChangeArrowheads="1"/>
          </p:cNvPicPr>
          <p:nvPr>
            <p:ph idx="1"/>
          </p:nvPr>
        </p:nvPicPr>
        <p:blipFill>
          <a:blip r:embed="rId2"/>
          <a:srcRect/>
          <a:stretch>
            <a:fillRect/>
          </a:stretch>
        </p:blipFill>
        <p:spPr bwMode="auto">
          <a:xfrm>
            <a:off x="609601" y="1"/>
            <a:ext cx="8229600" cy="5894388"/>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81</a:t>
            </a:fld>
            <a:endParaRPr lang="en-US" dirty="0"/>
          </a:p>
        </p:txBody>
      </p:sp>
      <p:pic>
        <p:nvPicPr>
          <p:cNvPr id="6146" name="Picture 2" descr="C:\Users\Public\Music\Sample Music\هياكل\Capture59.PNG"/>
          <p:cNvPicPr>
            <a:picLocks noGrp="1" noChangeAspect="1" noChangeArrowheads="1"/>
          </p:cNvPicPr>
          <p:nvPr>
            <p:ph idx="1"/>
          </p:nvPr>
        </p:nvPicPr>
        <p:blipFill>
          <a:blip r:embed="rId2"/>
          <a:srcRect/>
          <a:stretch>
            <a:fillRect/>
          </a:stretch>
        </p:blipFill>
        <p:spPr bwMode="auto">
          <a:xfrm>
            <a:off x="533401" y="0"/>
            <a:ext cx="8610600" cy="6172199"/>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82</a:t>
            </a:fld>
            <a:endParaRPr lang="en-US" dirty="0"/>
          </a:p>
        </p:txBody>
      </p:sp>
      <p:pic>
        <p:nvPicPr>
          <p:cNvPr id="7170" name="Picture 2" descr="C:\Users\Public\Music\Sample Music\هياكل\Capture60.PNG"/>
          <p:cNvPicPr>
            <a:picLocks noGrp="1" noChangeAspect="1" noChangeArrowheads="1"/>
          </p:cNvPicPr>
          <p:nvPr>
            <p:ph idx="1"/>
          </p:nvPr>
        </p:nvPicPr>
        <p:blipFill>
          <a:blip r:embed="rId2"/>
          <a:srcRect/>
          <a:stretch>
            <a:fillRect/>
          </a:stretch>
        </p:blipFill>
        <p:spPr bwMode="auto">
          <a:xfrm>
            <a:off x="685801" y="1"/>
            <a:ext cx="8229600" cy="5779578"/>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D6E5A2-EC83-451F-A719-9AC1370DD5CF}" type="slidenum">
              <a:rPr lang="en-US" smtClean="0"/>
              <a:pPr/>
              <a:t>83</a:t>
            </a:fld>
            <a:endParaRPr lang="en-US" dirty="0"/>
          </a:p>
        </p:txBody>
      </p:sp>
      <p:pic>
        <p:nvPicPr>
          <p:cNvPr id="8194" name="Picture 2" descr="C:\Users\Public\Music\Sample Music\هياكل\Capture61.PNG"/>
          <p:cNvPicPr>
            <a:picLocks noGrp="1" noChangeAspect="1" noChangeArrowheads="1"/>
          </p:cNvPicPr>
          <p:nvPr>
            <p:ph idx="1"/>
          </p:nvPr>
        </p:nvPicPr>
        <p:blipFill>
          <a:blip r:embed="rId2"/>
          <a:srcRect/>
          <a:stretch>
            <a:fillRect/>
          </a:stretch>
        </p:blipFill>
        <p:spPr bwMode="auto">
          <a:xfrm>
            <a:off x="609600" y="0"/>
            <a:ext cx="8382000" cy="59436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Public\Music\Sample Music\هياكل\Capture54.PNG"/>
          <p:cNvPicPr>
            <a:picLocks noGrp="1" noChangeAspect="1" noChangeArrowheads="1"/>
          </p:cNvPicPr>
          <p:nvPr>
            <p:ph idx="1"/>
          </p:nvPr>
        </p:nvPicPr>
        <p:blipFill>
          <a:blip r:embed="rId2"/>
          <a:srcRect/>
          <a:stretch>
            <a:fillRect/>
          </a:stretch>
        </p:blipFill>
        <p:spPr bwMode="auto">
          <a:xfrm>
            <a:off x="304800" y="0"/>
            <a:ext cx="8839200" cy="6858000"/>
          </a:xfrm>
          <a:prstGeom prst="rect">
            <a:avLst/>
          </a:prstGeom>
          <a:noFill/>
        </p:spPr>
      </p:pic>
      <p:sp>
        <p:nvSpPr>
          <p:cNvPr id="5" name="Slide Number Placeholder 4"/>
          <p:cNvSpPr>
            <a:spLocks noGrp="1"/>
          </p:cNvSpPr>
          <p:nvPr>
            <p:ph type="sldNum" sz="quarter" idx="12"/>
          </p:nvPr>
        </p:nvSpPr>
        <p:spPr/>
        <p:txBody>
          <a:bodyPr/>
          <a:lstStyle/>
          <a:p>
            <a:fld id="{33D6E5A2-EC83-451F-A719-9AC1370DD5CF}" type="slidenum">
              <a:rPr lang="en-US" smtClean="0"/>
              <a:pPr/>
              <a:t>84</a:t>
            </a:fld>
            <a:endParaRPr lang="en-US" dirty="0"/>
          </a:p>
        </p:txBody>
      </p:sp>
    </p:spTree>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مفهوم الترتيب (</a:t>
            </a:r>
            <a:r>
              <a:rPr smtClean="0">
                <a:solidFill>
                  <a:srgbClr val="C00000"/>
                </a:solidFill>
              </a:rPr>
              <a:t>Sorting Concept</a:t>
            </a:r>
            <a:r>
              <a:rPr lang="ar-SA" dirty="0" smtClean="0">
                <a:solidFill>
                  <a:srgbClr val="C00000"/>
                </a:solidFill>
              </a:rPr>
              <a:t>) :</a:t>
            </a:r>
            <a:endParaRPr lang="en-US" dirty="0">
              <a:solidFill>
                <a:srgbClr val="C00000"/>
              </a:solidFill>
            </a:endParaRPr>
          </a:p>
        </p:txBody>
      </p:sp>
      <p:sp>
        <p:nvSpPr>
          <p:cNvPr id="3" name="Content Placeholder 2"/>
          <p:cNvSpPr>
            <a:spLocks noGrp="1"/>
          </p:cNvSpPr>
          <p:nvPr>
            <p:ph idx="1"/>
          </p:nvPr>
        </p:nvSpPr>
        <p:spPr/>
        <p:txBody>
          <a:bodyPr/>
          <a:lstStyle/>
          <a:p>
            <a:pPr algn="r" rtl="1"/>
            <a:r>
              <a:rPr lang="ar-SA" dirty="0" smtClean="0"/>
              <a:t>يعتبر ترتيب البيانات من الإستخدامات المتكررة في معالجة البيانات , ونعني به : وضع السجلات حسب ترتيب معين ويتم ذلك عن طريق ترتيب مفاتيح السجلات التي ترتب تصاعدياً أو تنازلياً .</a:t>
            </a:r>
          </a:p>
          <a:p>
            <a:pPr algn="r" rtl="1"/>
            <a:r>
              <a:rPr lang="ar-SA" dirty="0" smtClean="0"/>
              <a:t>إن أهم استخدامات الترتيب هو تسهيل أو تسريع عملية البحث عن سجل هذا إضافة الى أستخدامات أخري في ترتيب المستويات للافراد مثل نتائج الإمتحانات والمنافسات بين الطلاب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85</a:t>
            </a:fld>
            <a:endParaRPr lang="en-US" dirty="0"/>
          </a:p>
        </p:txBody>
      </p:sp>
    </p:spTree>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r" rtl="1"/>
            <a:r>
              <a:rPr lang="ar-SA" dirty="0" smtClean="0"/>
              <a:t>هنالك خوارزميات عدة في ترتيب المعلومات بعضها معقدة جداً وعالية الكفاءة ونعني بالكفاءة أن يتم الترتيب في أقل وقت ممكن وفي أقل سعة تخزين ممكنة ومن أشهر وأهم هذه الخوارزميات :</a:t>
            </a:r>
          </a:p>
          <a:p>
            <a:pPr algn="r" rtl="1"/>
            <a:r>
              <a:rPr lang="ar-SA" dirty="0" smtClean="0"/>
              <a:t>الترتيب الفقاعي .</a:t>
            </a:r>
          </a:p>
          <a:p>
            <a:pPr algn="r" rtl="1"/>
            <a:r>
              <a:rPr lang="ar-SA" dirty="0" smtClean="0"/>
              <a:t>الترتيب بالادخال .</a:t>
            </a:r>
          </a:p>
          <a:p>
            <a:pPr algn="r" rtl="1"/>
            <a:r>
              <a:rPr lang="ar-SA" dirty="0" smtClean="0"/>
              <a:t>الترتيب بالاختيار .</a:t>
            </a:r>
          </a:p>
          <a:p>
            <a:pPr algn="r" rtl="1"/>
            <a:r>
              <a:rPr lang="ar-SA" dirty="0" smtClean="0"/>
              <a:t>الترتيب السريع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86</a:t>
            </a:fld>
            <a:endParaRPr lang="en-US" dirty="0"/>
          </a:p>
        </p:txBody>
      </p:sp>
    </p:spTree>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الترتيب الفقاعي (</a:t>
            </a:r>
            <a:r>
              <a:rPr smtClean="0">
                <a:solidFill>
                  <a:srgbClr val="C00000"/>
                </a:solidFill>
              </a:rPr>
              <a:t>Bubble Sorting</a:t>
            </a:r>
            <a:r>
              <a:rPr lang="ar-SA" dirty="0" smtClean="0">
                <a:solidFill>
                  <a:srgbClr val="C00000"/>
                </a:solidFill>
              </a:rPr>
              <a:t>) : </a:t>
            </a:r>
            <a:endParaRPr lang="en-US" dirty="0">
              <a:solidFill>
                <a:srgbClr val="C00000"/>
              </a:solidFill>
            </a:endParaRPr>
          </a:p>
        </p:txBody>
      </p:sp>
      <p:sp>
        <p:nvSpPr>
          <p:cNvPr id="3" name="Content Placeholder 2"/>
          <p:cNvSpPr>
            <a:spLocks noGrp="1"/>
          </p:cNvSpPr>
          <p:nvPr>
            <p:ph idx="1"/>
          </p:nvPr>
        </p:nvSpPr>
        <p:spPr/>
        <p:txBody>
          <a:bodyPr/>
          <a:lstStyle/>
          <a:p>
            <a:pPr algn="r" rtl="1"/>
            <a:r>
              <a:rPr lang="ar-SA" dirty="0" smtClean="0"/>
              <a:t>يعتبر الأكثر والأبسط من حيث الإستخدام ولكن يعاب عليه أنه بطئ جداً لأنه يتأثر بعدد العناصر التي يراد ترتيبها .</a:t>
            </a:r>
          </a:p>
          <a:p>
            <a:pPr algn="r" rtl="1"/>
            <a:r>
              <a:rPr lang="ar-SA" dirty="0" smtClean="0"/>
              <a:t>وتقوم فكرته علي مقارنة كل عنصر في القائمة مع العنصر الي يليه ثم يقوم بإبدالها إذا لزم الأمر , وتكرر خوارزمية هذه العملية حتي تنتهي الحاجة الى الإبدال أي حتي يتم التبديل .</a:t>
            </a:r>
          </a:p>
          <a:p>
            <a:pPr algn="r" rtl="1"/>
            <a:r>
              <a:rPr lang="ar-SA" dirty="0" smtClean="0"/>
              <a:t>بمعنى آخر يقفز العنصر الأكبر الى  الطرف الأعلى في حين يبقى العنصر الآخر في العمق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87</a:t>
            </a:fld>
            <a:endParaRPr lang="en-US" dirty="0"/>
          </a:p>
        </p:txBody>
      </p:sp>
    </p:spTree>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خوارزمية الترتيب بالفقاعة :</a:t>
            </a:r>
            <a:endParaRPr lang="en-US" dirty="0">
              <a:solidFill>
                <a:srgbClr val="C00000"/>
              </a:solidFill>
            </a:endParaRPr>
          </a:p>
        </p:txBody>
      </p:sp>
      <p:sp>
        <p:nvSpPr>
          <p:cNvPr id="3" name="Content Placeholder 2"/>
          <p:cNvSpPr>
            <a:spLocks noGrp="1"/>
          </p:cNvSpPr>
          <p:nvPr>
            <p:ph idx="1"/>
          </p:nvPr>
        </p:nvSpPr>
        <p:spPr/>
        <p:txBody>
          <a:bodyPr>
            <a:normAutofit lnSpcReduction="10000"/>
          </a:bodyPr>
          <a:lstStyle/>
          <a:p>
            <a:pPr algn="r" rtl="1">
              <a:buNone/>
            </a:pPr>
            <a:r>
              <a:rPr lang="ar-SA" dirty="0" smtClean="0"/>
              <a:t>1/ أدخل عدد المفاتيح أو العناصر (</a:t>
            </a:r>
            <a:r>
              <a:rPr lang="en-US" dirty="0" smtClean="0"/>
              <a:t>N</a:t>
            </a:r>
            <a:r>
              <a:rPr lang="ar-SA" dirty="0" smtClean="0"/>
              <a:t>) وعناصر القائمة .</a:t>
            </a:r>
          </a:p>
          <a:p>
            <a:pPr algn="r" rtl="1">
              <a:buNone/>
            </a:pPr>
            <a:r>
              <a:rPr lang="ar-SA" dirty="0" smtClean="0"/>
              <a:t>2/ قارن كل عنصر والعنصر الذي يليه مبتدأً من العنصر الأول مع الثاني , والثاني مع الثالث .... حتي العنصر </a:t>
            </a:r>
          </a:p>
          <a:p>
            <a:pPr algn="r" rtl="1">
              <a:buNone/>
            </a:pPr>
            <a:r>
              <a:rPr lang="ar-SA" dirty="0" smtClean="0"/>
              <a:t>(</a:t>
            </a:r>
            <a:r>
              <a:rPr lang="en-US" dirty="0" smtClean="0"/>
              <a:t>N-1</a:t>
            </a:r>
            <a:r>
              <a:rPr lang="ar-SA" dirty="0" smtClean="0"/>
              <a:t>) .</a:t>
            </a:r>
          </a:p>
          <a:p>
            <a:pPr algn="r" rtl="1">
              <a:buNone/>
            </a:pPr>
            <a:r>
              <a:rPr lang="ar-SA" dirty="0" smtClean="0"/>
              <a:t>3/ أذا كانا غير مرتبين الترتيب المطلوب بدل موقعيهما .</a:t>
            </a:r>
          </a:p>
          <a:p>
            <a:pPr algn="r" rtl="1">
              <a:buNone/>
            </a:pPr>
            <a:r>
              <a:rPr lang="ar-SA" dirty="0" smtClean="0"/>
              <a:t>4/ قف , إذا لم يعد هنالك أي تبديل مواقع وإلأ عد الى 2 .</a:t>
            </a:r>
          </a:p>
          <a:p>
            <a:pPr algn="r" rtl="1">
              <a:buNone/>
            </a:pPr>
            <a:r>
              <a:rPr lang="ar-SA" dirty="0" smtClean="0">
                <a:solidFill>
                  <a:srgbClr val="FF0000"/>
                </a:solidFill>
              </a:rPr>
              <a:t>عدد المقارنات = عدد الدورات * عدد التبديلات </a:t>
            </a:r>
          </a:p>
          <a:p>
            <a:pPr algn="r" rtl="1">
              <a:buNone/>
            </a:pPr>
            <a:r>
              <a:rPr lang="ar-SA" dirty="0" smtClean="0">
                <a:solidFill>
                  <a:srgbClr val="FF0000"/>
                </a:solidFill>
              </a:rPr>
              <a:t>المثال التالي يوضح طريقة فرز الفقاعة :</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33D6E5A2-EC83-451F-A719-9AC1370DD5CF}" type="slidenum">
              <a:rPr lang="en-US" smtClean="0"/>
              <a:pPr/>
              <a:t>88</a:t>
            </a:fld>
            <a:endParaRPr lang="en-US" dirty="0"/>
          </a:p>
        </p:txBody>
      </p:sp>
    </p:spTree>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D6E5A2-EC83-451F-A719-9AC1370DD5CF}" type="slidenum">
              <a:rPr lang="en-US" smtClean="0"/>
              <a:pPr/>
              <a:t>89</a:t>
            </a:fld>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500816625"/>
              </p:ext>
            </p:extLst>
          </p:nvPr>
        </p:nvGraphicFramePr>
        <p:xfrm>
          <a:off x="1816101" y="854982"/>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t>8</a:t>
                      </a:r>
                      <a:endParaRPr lang="en-US" sz="4400" b="1" dirty="0"/>
                    </a:p>
                  </a:txBody>
                  <a:tcPr marL="99060" marR="99060"/>
                </a:tc>
              </a:tr>
              <a:tr h="794657">
                <a:tc>
                  <a:txBody>
                    <a:bodyPr/>
                    <a:lstStyle/>
                    <a:p>
                      <a:pPr algn="ctr"/>
                      <a:r>
                        <a:rPr lang="ar-SA" sz="4400" b="1" dirty="0" smtClean="0"/>
                        <a:t>10</a:t>
                      </a:r>
                      <a:endParaRPr lang="en-US" sz="4400" b="1" dirty="0"/>
                    </a:p>
                  </a:txBody>
                  <a:tcPr marL="99060" marR="99060"/>
                </a:tc>
              </a:tr>
              <a:tr h="794657">
                <a:tc>
                  <a:txBody>
                    <a:bodyPr/>
                    <a:lstStyle/>
                    <a:p>
                      <a:pPr algn="ctr"/>
                      <a:r>
                        <a:rPr lang="ar-SA" sz="4400" b="1" dirty="0" smtClean="0"/>
                        <a:t>6</a:t>
                      </a:r>
                      <a:endParaRPr lang="en-US" sz="4400" b="1" dirty="0"/>
                    </a:p>
                  </a:txBody>
                  <a:tcPr marL="99060" marR="99060"/>
                </a:tc>
              </a:tr>
              <a:tr h="794658">
                <a:tc>
                  <a:txBody>
                    <a:bodyPr/>
                    <a:lstStyle/>
                    <a:p>
                      <a:pPr algn="ctr"/>
                      <a:r>
                        <a:rPr lang="ar-SA" sz="4400" b="1" dirty="0" smtClean="0"/>
                        <a:t>7</a:t>
                      </a:r>
                      <a:endParaRPr lang="en-US" sz="4400" b="1" dirty="0"/>
                    </a:p>
                  </a:txBody>
                  <a:tcPr marL="99060" marR="99060"/>
                </a:tc>
              </a:tr>
              <a:tr h="794657">
                <a:tc>
                  <a:txBody>
                    <a:bodyPr/>
                    <a:lstStyle/>
                    <a:p>
                      <a:pPr algn="ctr"/>
                      <a:r>
                        <a:rPr lang="ar-SA" sz="4400" b="1" dirty="0" smtClean="0"/>
                        <a:t>11</a:t>
                      </a:r>
                      <a:endParaRPr lang="en-US" sz="4400" b="1" dirty="0"/>
                    </a:p>
                  </a:txBody>
                  <a:tcPr marL="99060" marR="99060"/>
                </a:tc>
              </a:tr>
              <a:tr h="794657">
                <a:tc>
                  <a:txBody>
                    <a:bodyPr/>
                    <a:lstStyle/>
                    <a:p>
                      <a:pPr algn="ctr"/>
                      <a:r>
                        <a:rPr lang="ar-SA" sz="4400" b="1" dirty="0" smtClean="0"/>
                        <a:t>4</a:t>
                      </a:r>
                      <a:endParaRPr lang="en-US" sz="4400" b="1" dirty="0"/>
                    </a:p>
                  </a:txBody>
                  <a:tcPr marL="99060" marR="99060"/>
                </a:tc>
              </a:tr>
            </a:tbl>
          </a:graphicData>
        </a:graphic>
      </p:graphicFrame>
      <p:graphicFrame>
        <p:nvGraphicFramePr>
          <p:cNvPr id="4" name="Table 3"/>
          <p:cNvGraphicFramePr>
            <a:graphicFrameLocks noGrp="1"/>
          </p:cNvGraphicFramePr>
          <p:nvPr>
            <p:extLst>
              <p:ext uri="{D42A27DB-BD31-4B8C-83A1-F6EECF244321}">
                <p14:modId xmlns="" xmlns:p14="http://schemas.microsoft.com/office/powerpoint/2010/main" val="630001042"/>
              </p:ext>
            </p:extLst>
          </p:nvPr>
        </p:nvGraphicFramePr>
        <p:xfrm>
          <a:off x="3136900" y="854982"/>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t>8</a:t>
                      </a:r>
                      <a:endParaRPr lang="en-US" sz="4400" b="1" dirty="0"/>
                    </a:p>
                  </a:txBody>
                  <a:tcPr marL="99060" marR="99060"/>
                </a:tc>
              </a:tr>
              <a:tr h="794657">
                <a:tc>
                  <a:txBody>
                    <a:bodyPr/>
                    <a:lstStyle/>
                    <a:p>
                      <a:pPr algn="ctr"/>
                      <a:r>
                        <a:rPr lang="ar-SA" sz="4400" b="1" dirty="0" smtClean="0"/>
                        <a:t>10</a:t>
                      </a:r>
                      <a:endParaRPr lang="en-US" sz="4400" b="1" dirty="0"/>
                    </a:p>
                  </a:txBody>
                  <a:tcPr marL="99060" marR="99060"/>
                </a:tc>
              </a:tr>
              <a:tr h="794657">
                <a:tc>
                  <a:txBody>
                    <a:bodyPr/>
                    <a:lstStyle/>
                    <a:p>
                      <a:pPr algn="ctr"/>
                      <a:r>
                        <a:rPr lang="ar-SA" sz="4400" b="1" dirty="0" smtClean="0"/>
                        <a:t>6</a:t>
                      </a:r>
                      <a:endParaRPr lang="en-US" sz="4400" b="1" dirty="0"/>
                    </a:p>
                  </a:txBody>
                  <a:tcPr marL="99060" marR="99060"/>
                </a:tc>
              </a:tr>
              <a:tr h="794658">
                <a:tc>
                  <a:txBody>
                    <a:bodyPr/>
                    <a:lstStyle/>
                    <a:p>
                      <a:pPr algn="ctr"/>
                      <a:r>
                        <a:rPr lang="ar-SA" sz="4400" b="1" dirty="0" smtClean="0"/>
                        <a:t>7</a:t>
                      </a:r>
                      <a:endParaRPr lang="en-US" sz="4400" b="1" dirty="0"/>
                    </a:p>
                  </a:txBody>
                  <a:tcPr marL="99060" marR="99060"/>
                </a:tc>
              </a:tr>
              <a:tr h="794657">
                <a:tc>
                  <a:txBody>
                    <a:bodyPr/>
                    <a:lstStyle/>
                    <a:p>
                      <a:pPr algn="ctr"/>
                      <a:r>
                        <a:rPr lang="ar-SA" sz="4400" b="1" dirty="0" smtClean="0">
                          <a:solidFill>
                            <a:srgbClr val="FF0000"/>
                          </a:solidFill>
                        </a:rPr>
                        <a:t>4</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11</a:t>
                      </a:r>
                      <a:endParaRPr lang="en-US" sz="4400" b="1" dirty="0">
                        <a:solidFill>
                          <a:srgbClr val="FF0000"/>
                        </a:solidFill>
                      </a:endParaRPr>
                    </a:p>
                  </a:txBody>
                  <a:tcPr marL="99060" marR="99060"/>
                </a:tc>
              </a:tr>
            </a:tbl>
          </a:graphicData>
        </a:graphic>
      </p:graphicFrame>
      <p:graphicFrame>
        <p:nvGraphicFramePr>
          <p:cNvPr id="5" name="Table 4"/>
          <p:cNvGraphicFramePr>
            <a:graphicFrameLocks noGrp="1"/>
          </p:cNvGraphicFramePr>
          <p:nvPr>
            <p:extLst>
              <p:ext uri="{D42A27DB-BD31-4B8C-83A1-F6EECF244321}">
                <p14:modId xmlns="" xmlns:p14="http://schemas.microsoft.com/office/powerpoint/2010/main" val="474478798"/>
              </p:ext>
            </p:extLst>
          </p:nvPr>
        </p:nvGraphicFramePr>
        <p:xfrm>
          <a:off x="4333875" y="854982"/>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t>8</a:t>
                      </a:r>
                      <a:endParaRPr lang="en-US" sz="4400" b="1" dirty="0"/>
                    </a:p>
                  </a:txBody>
                  <a:tcPr marL="99060" marR="99060"/>
                </a:tc>
              </a:tr>
              <a:tr h="794657">
                <a:tc>
                  <a:txBody>
                    <a:bodyPr/>
                    <a:lstStyle/>
                    <a:p>
                      <a:pPr algn="ctr"/>
                      <a:r>
                        <a:rPr lang="ar-SA" sz="4400" b="1" dirty="0" smtClean="0"/>
                        <a:t>10</a:t>
                      </a:r>
                      <a:endParaRPr lang="en-US" sz="4400" b="1" dirty="0"/>
                    </a:p>
                  </a:txBody>
                  <a:tcPr marL="99060" marR="99060"/>
                </a:tc>
              </a:tr>
              <a:tr h="794657">
                <a:tc>
                  <a:txBody>
                    <a:bodyPr/>
                    <a:lstStyle/>
                    <a:p>
                      <a:pPr algn="ctr"/>
                      <a:r>
                        <a:rPr lang="ar-SA" sz="4400" b="1" dirty="0" smtClean="0"/>
                        <a:t>6</a:t>
                      </a:r>
                      <a:endParaRPr lang="en-US" sz="4400" b="1" dirty="0"/>
                    </a:p>
                  </a:txBody>
                  <a:tcPr marL="99060" marR="99060"/>
                </a:tc>
              </a:tr>
              <a:tr h="794658">
                <a:tc>
                  <a:txBody>
                    <a:bodyPr/>
                    <a:lstStyle/>
                    <a:p>
                      <a:pPr algn="ctr"/>
                      <a:r>
                        <a:rPr lang="ar-SA" sz="4400" b="1" dirty="0" smtClean="0">
                          <a:solidFill>
                            <a:srgbClr val="FF0000"/>
                          </a:solidFill>
                        </a:rPr>
                        <a:t>4</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7</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11</a:t>
                      </a:r>
                      <a:endParaRPr lang="en-US" sz="4400" b="1" dirty="0">
                        <a:solidFill>
                          <a:srgbClr val="FF0000"/>
                        </a:solidFill>
                      </a:endParaRPr>
                    </a:p>
                  </a:txBody>
                  <a:tcPr marL="99060" marR="99060"/>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2014901043"/>
              </p:ext>
            </p:extLst>
          </p:nvPr>
        </p:nvGraphicFramePr>
        <p:xfrm>
          <a:off x="5572126" y="854982"/>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t>8</a:t>
                      </a:r>
                      <a:endParaRPr lang="en-US" sz="4400" b="1" dirty="0"/>
                    </a:p>
                  </a:txBody>
                  <a:tcPr marL="99060" marR="99060"/>
                </a:tc>
              </a:tr>
              <a:tr h="794657">
                <a:tc>
                  <a:txBody>
                    <a:bodyPr/>
                    <a:lstStyle/>
                    <a:p>
                      <a:pPr algn="ctr"/>
                      <a:r>
                        <a:rPr lang="ar-SA" sz="4400" b="1" dirty="0" smtClean="0"/>
                        <a:t>10</a:t>
                      </a:r>
                      <a:endParaRPr lang="en-US" sz="4400" b="1" dirty="0"/>
                    </a:p>
                  </a:txBody>
                  <a:tcPr marL="99060" marR="99060"/>
                </a:tc>
              </a:tr>
              <a:tr h="794657">
                <a:tc>
                  <a:txBody>
                    <a:bodyPr/>
                    <a:lstStyle/>
                    <a:p>
                      <a:pPr algn="ctr"/>
                      <a:r>
                        <a:rPr lang="ar-SA" sz="4400" b="1" dirty="0" smtClean="0">
                          <a:solidFill>
                            <a:srgbClr val="FF0000"/>
                          </a:solidFill>
                        </a:rPr>
                        <a:t>4</a:t>
                      </a:r>
                      <a:endParaRPr lang="en-US" sz="4400" b="1" dirty="0">
                        <a:solidFill>
                          <a:srgbClr val="FF0000"/>
                        </a:solidFill>
                      </a:endParaRPr>
                    </a:p>
                  </a:txBody>
                  <a:tcPr marL="99060" marR="99060"/>
                </a:tc>
              </a:tr>
              <a:tr h="794658">
                <a:tc>
                  <a:txBody>
                    <a:bodyPr/>
                    <a:lstStyle/>
                    <a:p>
                      <a:pPr algn="ctr"/>
                      <a:r>
                        <a:rPr lang="ar-SA" sz="4400" b="1" dirty="0" smtClean="0">
                          <a:solidFill>
                            <a:srgbClr val="FF0000"/>
                          </a:solidFill>
                        </a:rPr>
                        <a:t>6</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7</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11</a:t>
                      </a:r>
                      <a:endParaRPr lang="en-US" sz="4400" b="1" dirty="0">
                        <a:solidFill>
                          <a:srgbClr val="FF0000"/>
                        </a:solidFill>
                      </a:endParaRPr>
                    </a:p>
                  </a:txBody>
                  <a:tcPr marL="99060" marR="99060"/>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2198479162"/>
              </p:ext>
            </p:extLst>
          </p:nvPr>
        </p:nvGraphicFramePr>
        <p:xfrm>
          <a:off x="6892925" y="854982"/>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t>8</a:t>
                      </a:r>
                      <a:endParaRPr lang="en-US" sz="4400" b="1" dirty="0"/>
                    </a:p>
                  </a:txBody>
                  <a:tcPr marL="99060" marR="99060"/>
                </a:tc>
              </a:tr>
              <a:tr h="794657">
                <a:tc>
                  <a:txBody>
                    <a:bodyPr/>
                    <a:lstStyle/>
                    <a:p>
                      <a:pPr algn="ctr"/>
                      <a:r>
                        <a:rPr lang="ar-SA" sz="4400" b="1" dirty="0" smtClean="0">
                          <a:solidFill>
                            <a:srgbClr val="FF0000"/>
                          </a:solidFill>
                        </a:rPr>
                        <a:t>4</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10</a:t>
                      </a:r>
                      <a:endParaRPr lang="en-US" sz="4400" b="1" dirty="0">
                        <a:solidFill>
                          <a:srgbClr val="FF0000"/>
                        </a:solidFill>
                      </a:endParaRPr>
                    </a:p>
                  </a:txBody>
                  <a:tcPr marL="99060" marR="99060"/>
                </a:tc>
              </a:tr>
              <a:tr h="794658">
                <a:tc>
                  <a:txBody>
                    <a:bodyPr/>
                    <a:lstStyle/>
                    <a:p>
                      <a:pPr algn="ctr"/>
                      <a:r>
                        <a:rPr lang="ar-SA" sz="4400" b="1" dirty="0" smtClean="0">
                          <a:solidFill>
                            <a:srgbClr val="FF0000"/>
                          </a:solidFill>
                        </a:rPr>
                        <a:t>6</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7</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11</a:t>
                      </a:r>
                      <a:endParaRPr lang="en-US" sz="4400" b="1" dirty="0">
                        <a:solidFill>
                          <a:srgbClr val="FF0000"/>
                        </a:solidFill>
                      </a:endParaRPr>
                    </a:p>
                  </a:txBody>
                  <a:tcPr marL="99060" marR="99060"/>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3346154593"/>
              </p:ext>
            </p:extLst>
          </p:nvPr>
        </p:nvGraphicFramePr>
        <p:xfrm>
          <a:off x="8048625" y="822325"/>
          <a:ext cx="949325" cy="4767943"/>
        </p:xfrm>
        <a:graphic>
          <a:graphicData uri="http://schemas.openxmlformats.org/drawingml/2006/table">
            <a:tbl>
              <a:tblPr firstRow="1" bandRow="1">
                <a:tableStyleId>{5940675A-B579-460E-94D1-54222C63F5DA}</a:tableStyleId>
              </a:tblPr>
              <a:tblGrid>
                <a:gridCol w="949325"/>
              </a:tblGrid>
              <a:tr h="794657">
                <a:tc>
                  <a:txBody>
                    <a:bodyPr/>
                    <a:lstStyle/>
                    <a:p>
                      <a:pPr algn="ctr"/>
                      <a:r>
                        <a:rPr lang="ar-SA" sz="4400" b="1" dirty="0" smtClean="0">
                          <a:solidFill>
                            <a:srgbClr val="FF0000"/>
                          </a:solidFill>
                        </a:rPr>
                        <a:t>4</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8</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10</a:t>
                      </a:r>
                      <a:endParaRPr lang="en-US" sz="4400" b="1" dirty="0">
                        <a:solidFill>
                          <a:srgbClr val="FF0000"/>
                        </a:solidFill>
                      </a:endParaRPr>
                    </a:p>
                  </a:txBody>
                  <a:tcPr marL="99060" marR="99060"/>
                </a:tc>
              </a:tr>
              <a:tr h="794658">
                <a:tc>
                  <a:txBody>
                    <a:bodyPr/>
                    <a:lstStyle/>
                    <a:p>
                      <a:pPr algn="ctr"/>
                      <a:r>
                        <a:rPr lang="ar-SA" sz="4400" b="1" dirty="0" smtClean="0">
                          <a:solidFill>
                            <a:srgbClr val="FF0000"/>
                          </a:solidFill>
                        </a:rPr>
                        <a:t>6</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7</a:t>
                      </a:r>
                      <a:endParaRPr lang="en-US" sz="4400" b="1" dirty="0">
                        <a:solidFill>
                          <a:srgbClr val="FF0000"/>
                        </a:solidFill>
                      </a:endParaRPr>
                    </a:p>
                  </a:txBody>
                  <a:tcPr marL="99060" marR="99060"/>
                </a:tc>
              </a:tr>
              <a:tr h="794657">
                <a:tc>
                  <a:txBody>
                    <a:bodyPr/>
                    <a:lstStyle/>
                    <a:p>
                      <a:pPr algn="ctr"/>
                      <a:r>
                        <a:rPr lang="ar-SA" sz="4400" b="1" dirty="0" smtClean="0">
                          <a:solidFill>
                            <a:srgbClr val="FF0000"/>
                          </a:solidFill>
                        </a:rPr>
                        <a:t>11</a:t>
                      </a:r>
                      <a:endParaRPr lang="en-US" sz="4400" b="1" dirty="0">
                        <a:solidFill>
                          <a:srgbClr val="FF0000"/>
                        </a:solidFill>
                      </a:endParaRPr>
                    </a:p>
                  </a:txBody>
                  <a:tcPr marL="99060" marR="99060"/>
                </a:tc>
              </a:tr>
            </a:tbl>
          </a:graphicData>
        </a:graphic>
      </p:graphicFrame>
      <p:sp>
        <p:nvSpPr>
          <p:cNvPr id="9" name="TextBox 8"/>
          <p:cNvSpPr txBox="1"/>
          <p:nvPr/>
        </p:nvSpPr>
        <p:spPr>
          <a:xfrm>
            <a:off x="1371600" y="5943600"/>
            <a:ext cx="6285945" cy="595319"/>
          </a:xfrm>
          <a:prstGeom prst="rect">
            <a:avLst/>
          </a:prstGeom>
          <a:noFill/>
        </p:spPr>
        <p:txBody>
          <a:bodyPr wrap="none" lIns="101882" tIns="50941" rIns="101882" bIns="50941" rtlCol="0">
            <a:spAutoFit/>
          </a:bodyPr>
          <a:lstStyle/>
          <a:p>
            <a:pPr algn="r"/>
            <a:r>
              <a:rPr lang="ar-SA" sz="3200" dirty="0"/>
              <a:t>وتستمر بهذه الصورة الى ان يتم فرز المصفوفة</a:t>
            </a:r>
            <a:endParaRPr lang="en-US" sz="3200" dirty="0"/>
          </a:p>
        </p:txBody>
      </p:sp>
      <p:sp>
        <p:nvSpPr>
          <p:cNvPr id="10" name="Slide Number Placeholder 12"/>
          <p:cNvSpPr txBox="1">
            <a:spLocks/>
          </p:cNvSpPr>
          <p:nvPr/>
        </p:nvSpPr>
        <p:spPr>
          <a:xfrm>
            <a:off x="6686550" y="6492875"/>
            <a:ext cx="23114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9</a:t>
            </a:fld>
            <a:endParaRPr lang="en-US" dirty="0"/>
          </a:p>
        </p:txBody>
      </p:sp>
      <p:pic>
        <p:nvPicPr>
          <p:cNvPr id="5" name="Picture 2" descr="C:\Users\Public\Music\Sample Music\هياكل\Capture12.PNG"/>
          <p:cNvPicPr>
            <a:picLocks noGrp="1" noChangeAspect="1" noChangeArrowheads="1"/>
          </p:cNvPicPr>
          <p:nvPr>
            <p:ph idx="1"/>
          </p:nvPr>
        </p:nvPicPr>
        <p:blipFill>
          <a:blip r:embed="rId2"/>
          <a:srcRect/>
          <a:stretch>
            <a:fillRect/>
          </a:stretch>
        </p:blipFill>
        <p:spPr bwMode="auto">
          <a:xfrm>
            <a:off x="685800" y="0"/>
            <a:ext cx="8229600" cy="3657600"/>
          </a:xfrm>
          <a:prstGeom prst="rect">
            <a:avLst/>
          </a:prstGeom>
          <a:noFill/>
        </p:spPr>
      </p:pic>
      <p:pic>
        <p:nvPicPr>
          <p:cNvPr id="6" name="Picture 3" descr="C:\Users\Public\Music\Sample Music\هياكل\Capture13.PNG"/>
          <p:cNvPicPr>
            <a:picLocks noChangeAspect="1" noChangeArrowheads="1"/>
          </p:cNvPicPr>
          <p:nvPr/>
        </p:nvPicPr>
        <p:blipFill>
          <a:blip r:embed="rId3"/>
          <a:srcRect/>
          <a:stretch>
            <a:fillRect/>
          </a:stretch>
        </p:blipFill>
        <p:spPr bwMode="auto">
          <a:xfrm>
            <a:off x="609600" y="3429000"/>
            <a:ext cx="8534400" cy="3429000"/>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D6E5A2-EC83-451F-A719-9AC1370DD5CF}" type="slidenum">
              <a:rPr lang="en-US" smtClean="0"/>
              <a:pPr/>
              <a:t>90</a:t>
            </a:fld>
            <a:endParaRPr lang="en-US" dirty="0"/>
          </a:p>
        </p:txBody>
      </p:sp>
      <p:sp>
        <p:nvSpPr>
          <p:cNvPr id="3" name="Content Placeholder 2"/>
          <p:cNvSpPr txBox="1">
            <a:spLocks/>
          </p:cNvSpPr>
          <p:nvPr/>
        </p:nvSpPr>
        <p:spPr>
          <a:xfrm>
            <a:off x="533400" y="381000"/>
            <a:ext cx="8382000" cy="6248400"/>
          </a:xfrm>
          <a:prstGeom prst="rect">
            <a:avLst/>
          </a:prstGeom>
        </p:spPr>
        <p:txBody>
          <a:bodyPr>
            <a:normAutofit/>
          </a:bodyPr>
          <a:lstStyle/>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وطريقة حساب الخوارزمية هي:</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endParaRPr kumimoji="0" lang="ar-SA"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n+n-1+n-2+n-3+…+1 =</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1" i="0" u="sng" strike="noStrike" kern="1200" cap="none" spc="0" normalizeH="0" baseline="0" noProof="0" dirty="0" smtClean="0">
                <a:ln>
                  <a:noFill/>
                </a:ln>
                <a:solidFill>
                  <a:schemeClr val="accent4">
                    <a:lumMod val="75000"/>
                  </a:schemeClr>
                </a:solidFill>
                <a:effectLst/>
                <a:uLnTx/>
                <a:uFillTx/>
                <a:latin typeface="+mn-lt"/>
                <a:ea typeface="+mn-ea"/>
                <a:cs typeface="+mn-cs"/>
              </a:rPr>
              <a:t>مزاياه:</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1. ساهل في كتابة الشفرة البرمجية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Easy to implementation</a:t>
            </a:r>
            <a:endParaRPr kumimoji="0" lang="ar-SA"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2. مناسب جداً لو ان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n</a:t>
            </a:r>
            <a:r>
              <a:rPr kumimoji="0" lang="ar-SA" sz="2800" b="0" i="0" u="none" strike="noStrike" kern="1200" cap="none" spc="0" normalizeH="0" baseline="0" noProof="0" dirty="0" smtClean="0">
                <a:ln>
                  <a:noFill/>
                </a:ln>
                <a:solidFill>
                  <a:schemeClr val="tx1"/>
                </a:solidFill>
                <a:effectLst/>
                <a:uLnTx/>
                <a:uFillTx/>
                <a:latin typeface="+mn-lt"/>
                <a:ea typeface="+mn-ea"/>
                <a:cs typeface="+mn-cs"/>
              </a:rPr>
              <a:t> صغيرة اي حجم المصفوفة.</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3. في حالة انك تبحث عن أصغر ثلاثة أو أربعة عناصر داخل مصفوفة كبيرة فهذه الخوارزمية أفضل.</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4. لايحتاج لذاكرة كبيرة لانه يعمل فرز مكاني في نفس المصفوفة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in place</a:t>
            </a:r>
            <a:r>
              <a:rPr kumimoji="0" lang="ar-SA" sz="28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2800" b="0" i="0" u="none" strike="noStrike" kern="1200" cap="none" spc="0" normalizeH="0" baseline="0" noProof="0" dirty="0" smtClean="0">
                <a:ln>
                  <a:noFill/>
                </a:ln>
                <a:solidFill>
                  <a:schemeClr val="tx1"/>
                </a:solidFill>
                <a:effectLst/>
                <a:uLnTx/>
                <a:uFillTx/>
                <a:latin typeface="+mn-lt"/>
                <a:ea typeface="+mn-ea"/>
                <a:cs typeface="+mn-cs"/>
              </a:rPr>
              <a:t>5. أهم واخر ميزة أنه ذكي مثلاً اذا اعطيته مصفوفة مرتبة من اول تنقل لعناصر المصفوفة سيفهم ان هذه المصفوفة مرتبة.</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endParaRPr kumimoji="0" lang="ar-SA"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endParaRPr kumimoji="0" lang="ar-SA"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55803" y="1371601"/>
            <a:ext cx="858071" cy="90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6"/>
          <p:cNvSpPr txBox="1">
            <a:spLocks/>
          </p:cNvSpPr>
          <p:nvPr/>
        </p:nvSpPr>
        <p:spPr>
          <a:xfrm>
            <a:off x="7188200" y="6416676"/>
            <a:ext cx="2023241"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D6E5A2-EC83-451F-A719-9AC1370DD5CF}" type="slidenum">
              <a:rPr lang="en-US" smtClean="0"/>
              <a:pPr/>
              <a:t>91</a:t>
            </a:fld>
            <a:endParaRPr lang="en-US" dirty="0"/>
          </a:p>
        </p:txBody>
      </p:sp>
      <p:sp>
        <p:nvSpPr>
          <p:cNvPr id="3" name="Rectangle 2"/>
          <p:cNvSpPr/>
          <p:nvPr/>
        </p:nvSpPr>
        <p:spPr>
          <a:xfrm>
            <a:off x="1066800" y="1371601"/>
            <a:ext cx="7696200" cy="1938992"/>
          </a:xfrm>
          <a:prstGeom prst="rect">
            <a:avLst/>
          </a:prstGeom>
        </p:spPr>
        <p:txBody>
          <a:bodyPr wrap="square">
            <a:spAutoFit/>
          </a:bodyPr>
          <a:lstStyle/>
          <a:p>
            <a:pPr algn="r" rtl="1"/>
            <a:r>
              <a:rPr lang="ar-SA" sz="4000" dirty="0" smtClean="0"/>
              <a:t>ولكن من </a:t>
            </a:r>
            <a:r>
              <a:rPr lang="ar-SA" sz="4000" b="1" dirty="0" smtClean="0">
                <a:solidFill>
                  <a:schemeClr val="accent4">
                    <a:lumMod val="75000"/>
                  </a:schemeClr>
                </a:solidFill>
              </a:rPr>
              <a:t>عيوبه</a:t>
            </a:r>
            <a:r>
              <a:rPr lang="ar-SA" sz="4000" dirty="0" smtClean="0">
                <a:solidFill>
                  <a:schemeClr val="accent4">
                    <a:lumMod val="75000"/>
                  </a:schemeClr>
                </a:solidFill>
              </a:rPr>
              <a:t> </a:t>
            </a:r>
            <a:r>
              <a:rPr lang="ar-SA" sz="4000" dirty="0" smtClean="0"/>
              <a:t>بطيئ لان الخوارزمية هي </a:t>
            </a:r>
          </a:p>
          <a:p>
            <a:pPr algn="r" rtl="1"/>
            <a:r>
              <a:rPr lang="ar-SA" sz="4000" dirty="0" smtClean="0"/>
              <a:t>ولذا لا يفضل استخدامه في حالة الاحجام الكبيرة.</a:t>
            </a:r>
            <a:endParaRPr lang="en-US" sz="4000" dirty="0"/>
          </a:p>
        </p:txBody>
      </p:sp>
      <p:pic>
        <p:nvPicPr>
          <p:cNvPr id="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1295400"/>
            <a:ext cx="904874" cy="1002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الترتيب بالإختيار (</a:t>
            </a:r>
            <a:r>
              <a:rPr smtClean="0">
                <a:solidFill>
                  <a:srgbClr val="C00000"/>
                </a:solidFill>
              </a:rPr>
              <a:t>Selection Sorting</a:t>
            </a:r>
            <a:r>
              <a:rPr lang="ar-SA"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algn="r" rtl="1"/>
            <a:r>
              <a:rPr lang="ar-SA" dirty="0" smtClean="0"/>
              <a:t>تقوم فكرة الترتيب  بالبحث عن أصغر عنصر في القائمة , ونقوم بتبديله مع العنصر الأول , ثم نبحث عن اصغر من بين عناصر القائمة من العنصر الثاني الى العنصر الأخير , ونقوم بتبديله مع العنصر الثاني , هكذا الى ان تنتهي كل عناصر المصفوفة وعندها نحصل علي مصفوفة مرتبة ترتيباً تصاعدياً .</a:t>
            </a:r>
          </a:p>
        </p:txBody>
      </p:sp>
      <p:sp>
        <p:nvSpPr>
          <p:cNvPr id="4" name="Slide Number Placeholder 3"/>
          <p:cNvSpPr>
            <a:spLocks noGrp="1"/>
          </p:cNvSpPr>
          <p:nvPr>
            <p:ph type="sldNum" sz="quarter" idx="12"/>
          </p:nvPr>
        </p:nvSpPr>
        <p:spPr/>
        <p:txBody>
          <a:bodyPr/>
          <a:lstStyle/>
          <a:p>
            <a:fld id="{33D6E5A2-EC83-451F-A719-9AC1370DD5CF}" type="slidenum">
              <a:rPr lang="en-US" smtClean="0"/>
              <a:pPr/>
              <a:t>92</a:t>
            </a:fld>
            <a:endParaRPr lang="en-US" dirty="0"/>
          </a:p>
        </p:txBody>
      </p:sp>
    </p:spTree>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solidFill>
                  <a:srgbClr val="C00000"/>
                </a:solidFill>
              </a:rPr>
              <a:t>خوارزمية الترتيب بالإختيار :</a:t>
            </a:r>
            <a:endParaRPr lang="en-US" dirty="0">
              <a:solidFill>
                <a:srgbClr val="C00000"/>
              </a:solidFill>
            </a:endParaRPr>
          </a:p>
        </p:txBody>
      </p:sp>
      <p:sp>
        <p:nvSpPr>
          <p:cNvPr id="3" name="Content Placeholder 2"/>
          <p:cNvSpPr>
            <a:spLocks noGrp="1"/>
          </p:cNvSpPr>
          <p:nvPr>
            <p:ph idx="1"/>
          </p:nvPr>
        </p:nvSpPr>
        <p:spPr/>
        <p:txBody>
          <a:bodyPr>
            <a:normAutofit lnSpcReduction="10000"/>
          </a:bodyPr>
          <a:lstStyle/>
          <a:p>
            <a:pPr algn="r" rtl="1">
              <a:buNone/>
            </a:pPr>
            <a:r>
              <a:rPr lang="ar-SA" dirty="0" smtClean="0"/>
              <a:t>1/ أدخل عدد العناصر (</a:t>
            </a:r>
            <a:r>
              <a:rPr lang="en-US" dirty="0" smtClean="0"/>
              <a:t>N</a:t>
            </a:r>
            <a:r>
              <a:rPr lang="ar-SA" dirty="0" smtClean="0"/>
              <a:t>) وعناصر القائمة .</a:t>
            </a:r>
          </a:p>
          <a:p>
            <a:pPr algn="r" rtl="1">
              <a:buNone/>
            </a:pPr>
            <a:r>
              <a:rPr lang="ar-SA" dirty="0" smtClean="0"/>
              <a:t>2/ ضع رقم العنصر </a:t>
            </a:r>
            <a:r>
              <a:rPr lang="en-US" dirty="0" err="1" smtClean="0"/>
              <a:t>i</a:t>
            </a:r>
            <a:r>
              <a:rPr lang="en-US" dirty="0" smtClean="0"/>
              <a:t>= 0</a:t>
            </a:r>
            <a:r>
              <a:rPr lang="ar-SA" dirty="0" smtClean="0"/>
              <a:t> .</a:t>
            </a:r>
          </a:p>
          <a:p>
            <a:pPr algn="r" rtl="1">
              <a:buNone/>
            </a:pPr>
            <a:r>
              <a:rPr lang="ar-SA" dirty="0" smtClean="0"/>
              <a:t>3/ إبحث عن أصغر عنصر من عناصر القائمة من العنصر </a:t>
            </a:r>
            <a:r>
              <a:rPr lang="en-US" dirty="0" smtClean="0"/>
              <a:t>array [</a:t>
            </a:r>
            <a:r>
              <a:rPr lang="en-US" dirty="0" err="1" smtClean="0"/>
              <a:t>i</a:t>
            </a:r>
            <a:r>
              <a:rPr lang="en-US" dirty="0" smtClean="0"/>
              <a:t>]</a:t>
            </a:r>
            <a:r>
              <a:rPr lang="ar-SA" dirty="0" smtClean="0"/>
              <a:t> الى </a:t>
            </a:r>
            <a:r>
              <a:rPr lang="en-US" dirty="0" smtClean="0"/>
              <a:t>array [N]</a:t>
            </a:r>
            <a:r>
              <a:rPr lang="ar-SA" dirty="0" smtClean="0"/>
              <a:t> .</a:t>
            </a:r>
          </a:p>
          <a:p>
            <a:pPr algn="r" rtl="1">
              <a:buNone/>
            </a:pPr>
            <a:r>
              <a:rPr lang="ar-SA" dirty="0" smtClean="0"/>
              <a:t>4/ قم بتبديل العنصر الأصغر مع </a:t>
            </a:r>
            <a:r>
              <a:rPr lang="en-US" dirty="0" smtClean="0"/>
              <a:t>array [</a:t>
            </a:r>
            <a:r>
              <a:rPr lang="en-US" dirty="0" err="1" smtClean="0"/>
              <a:t>i</a:t>
            </a:r>
            <a:r>
              <a:rPr lang="en-US" dirty="0" smtClean="0"/>
              <a:t>]</a:t>
            </a:r>
            <a:r>
              <a:rPr lang="ar-SA" dirty="0" smtClean="0"/>
              <a:t> .</a:t>
            </a:r>
          </a:p>
          <a:p>
            <a:pPr algn="r" rtl="1">
              <a:buNone/>
            </a:pPr>
            <a:r>
              <a:rPr lang="ar-SA" dirty="0" smtClean="0"/>
              <a:t>5/ إجعل </a:t>
            </a:r>
            <a:r>
              <a:rPr lang="en-US" dirty="0" err="1" smtClean="0"/>
              <a:t>i</a:t>
            </a:r>
            <a:r>
              <a:rPr lang="en-US" dirty="0" smtClean="0"/>
              <a:t>= i+1</a:t>
            </a:r>
            <a:r>
              <a:rPr lang="ar-SA" dirty="0" smtClean="0"/>
              <a:t> .</a:t>
            </a:r>
          </a:p>
          <a:p>
            <a:pPr algn="r" rtl="1">
              <a:buNone/>
            </a:pPr>
            <a:r>
              <a:rPr lang="ar-SA" dirty="0" smtClean="0"/>
              <a:t>6 / إذا كانت </a:t>
            </a:r>
            <a:r>
              <a:rPr lang="en-US" dirty="0" err="1" smtClean="0"/>
              <a:t>i</a:t>
            </a:r>
            <a:r>
              <a:rPr lang="en-US" dirty="0" smtClean="0"/>
              <a:t> = N</a:t>
            </a:r>
            <a:r>
              <a:rPr lang="ar-SA" dirty="0" smtClean="0"/>
              <a:t> فإن القائمة تكون قد ترتبت وإلأ إذهب الى 3 .</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93</a:t>
            </a:fld>
            <a:endParaRPr lang="en-US" dirty="0"/>
          </a:p>
        </p:txBody>
      </p:sp>
    </p:spTree>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D6E5A2-EC83-451F-A719-9AC1370DD5CF}" type="slidenum">
              <a:rPr lang="en-US" smtClean="0"/>
              <a:pPr/>
              <a:t>94</a:t>
            </a:fld>
            <a:endParaRPr lang="en-US" dirty="0"/>
          </a:p>
        </p:txBody>
      </p:sp>
      <p:sp>
        <p:nvSpPr>
          <p:cNvPr id="3" name="Slide Number Placeholder 3"/>
          <p:cNvSpPr txBox="1">
            <a:spLocks/>
          </p:cNvSpPr>
          <p:nvPr/>
        </p:nvSpPr>
        <p:spPr>
          <a:xfrm>
            <a:off x="67056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495301" y="274638"/>
            <a:ext cx="8343900" cy="1143000"/>
          </a:xfrm>
          <a:prstGeom prst="rect">
            <a:avLst/>
          </a:prstGeom>
        </p:spPr>
        <p:txBody>
          <a:bodyPr vert="horz" lIns="91440" tIns="45720" rIns="91440" bIns="45720" rtlCol="0" anchor="ctr" anchorCtr="0">
            <a:normAutofit/>
          </a:bodyPr>
          <a:lstStyle/>
          <a:p>
            <a:pPr marL="0" marR="0" lvl="0" indent="0" algn="r" defTabSz="914400" rtl="1" eaLnBrk="1" fontAlgn="auto" latinLnBrk="0" hangingPunct="1">
              <a:lnSpc>
                <a:spcPct val="100000"/>
              </a:lnSpc>
              <a:spcBef>
                <a:spcPct val="0"/>
              </a:spcBef>
              <a:spcAft>
                <a:spcPts val="0"/>
              </a:spcAft>
              <a:buClrTx/>
              <a:buSzTx/>
              <a:buFontTx/>
              <a:buNone/>
              <a:tabLst/>
              <a:defRPr/>
            </a:pPr>
            <a:r>
              <a:rPr kumimoji="0" lang="en-US" sz="6000" b="1" i="0" u="sng" strike="noStrike" kern="1200" cap="none" spc="0" normalizeH="0" baseline="0" noProof="0" dirty="0" smtClean="0">
                <a:ln>
                  <a:noFill/>
                </a:ln>
                <a:solidFill>
                  <a:srgbClr val="0070C0"/>
                </a:solidFill>
                <a:effectLst/>
                <a:uLnTx/>
                <a:uFillTx/>
                <a:latin typeface="+mj-lt"/>
                <a:ea typeface="+mj-ea"/>
                <a:cs typeface="+mj-cs"/>
              </a:rPr>
              <a:t>Selection Sort</a:t>
            </a:r>
            <a:endParaRPr kumimoji="0" lang="en-US" sz="6000" b="1" i="0" u="sng" strike="noStrike" kern="1200" cap="none" spc="0" normalizeH="0" baseline="0" noProof="0" dirty="0">
              <a:ln>
                <a:noFill/>
              </a:ln>
              <a:solidFill>
                <a:srgbClr val="0070C0"/>
              </a:solidFill>
              <a:effectLst/>
              <a:uLnTx/>
              <a:uFillTx/>
              <a:latin typeface="+mj-lt"/>
              <a:ea typeface="+mj-ea"/>
              <a:cs typeface="+mj-cs"/>
            </a:endParaRPr>
          </a:p>
        </p:txBody>
      </p:sp>
      <p:sp>
        <p:nvSpPr>
          <p:cNvPr id="5" name="Content Placeholder 2"/>
          <p:cNvSpPr txBox="1">
            <a:spLocks/>
          </p:cNvSpPr>
          <p:nvPr/>
        </p:nvSpPr>
        <p:spPr>
          <a:xfrm>
            <a:off x="595283" y="1676400"/>
            <a:ext cx="8243918" cy="4364023"/>
          </a:xfrm>
          <a:prstGeom prst="rect">
            <a:avLst/>
          </a:prstGeom>
        </p:spPr>
        <p:txBody>
          <a:bodyPr vert="horz" lIns="91440" tIns="45720" rIns="91440" bIns="45720" rtlCol="0">
            <a:normAutofit fontScale="77500" lnSpcReduction="20000"/>
          </a:bodyPr>
          <a:lstStyle/>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هذه التقنية تعتبر بطيئة في عملية الفرز.</a:t>
            </a: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مثال: اذا كان لدينا المصفوفة التالية فلتكن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Y</a:t>
            </a:r>
            <a:r>
              <a:rPr kumimoji="0" lang="ar-SA" sz="3200" b="0" i="0" u="none" strike="noStrike" kern="1200" cap="none" spc="0" normalizeH="0" baseline="0" noProof="0" dirty="0" smtClean="0">
                <a:ln>
                  <a:noFill/>
                </a:ln>
                <a:solidFill>
                  <a:schemeClr val="tx1"/>
                </a:solidFill>
                <a:effectLst/>
                <a:uLnTx/>
                <a:uFillTx/>
                <a:latin typeface="+mn-lt"/>
                <a:ea typeface="+mn-ea"/>
                <a:cs typeface="+mn-cs"/>
              </a:rPr>
              <a:t> . </a:t>
            </a: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المطلوب : رتب عناصر هذه المصفوفة تصاعدياً من الاصغر للاكبر</a:t>
            </a: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endParaRPr kumimoji="0" lang="ar-S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endParaRPr kumimoji="0" lang="ar-S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endParaRPr kumimoji="0" lang="ar-S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الحل:</a:t>
            </a: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نعلن عن متغير لحجز اصغر عنصر نسميه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min1</a:t>
            </a:r>
          </a:p>
          <a:p>
            <a:pPr marL="342900" marR="0" lvl="0" indent="-342900" algn="r" defTabSz="914400" rtl="1" eaLnBrk="1" fontAlgn="auto" latinLnBrk="0" hangingPunct="1">
              <a:lnSpc>
                <a:spcPct val="100000"/>
              </a:lnSpc>
              <a:spcBef>
                <a:spcPct val="20000"/>
              </a:spcBef>
              <a:spcAft>
                <a:spcPts val="0"/>
              </a:spcAft>
              <a:buClrTx/>
              <a:buSzTx/>
              <a:buFont typeface="Arial" pitchFamily="34" charset="0"/>
              <a:buChar char="•"/>
              <a:tabLst/>
              <a:defRPr/>
            </a:pPr>
            <a:r>
              <a:rPr kumimoji="0" lang="ar-SA" sz="3200" b="0" i="0" u="none" strike="noStrike" kern="1200" cap="none" spc="0" normalizeH="0" baseline="0" noProof="0" dirty="0" smtClean="0">
                <a:ln>
                  <a:noFill/>
                </a:ln>
                <a:solidFill>
                  <a:schemeClr val="tx1"/>
                </a:solidFill>
                <a:effectLst/>
                <a:uLnTx/>
                <a:uFillTx/>
                <a:latin typeface="+mn-lt"/>
                <a:ea typeface="+mn-ea"/>
                <a:cs typeface="+mn-cs"/>
              </a:rPr>
              <a:t>نتنقل داخل المصفوفة ونقارن بعد ذلك ناخذ اصغر عنصر ونضعه في اول المصفوفة  وناخذ ثاني اصغر عنصر ونضعه في الاندكس الثاني وهكذا الى ان نصل نهاية المصفوفة وقد ترتبت تصاعدياً كما في الشكل التالي:-</a:t>
            </a:r>
            <a:endParaRPr kumimoji="0" lang="ar-SA"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Table 5"/>
          <p:cNvGraphicFramePr>
            <a:graphicFrameLocks noGrp="1"/>
          </p:cNvGraphicFramePr>
          <p:nvPr>
            <p:extLst>
              <p:ext uri="{D42A27DB-BD31-4B8C-83A1-F6EECF244321}">
                <p14:modId xmlns="" xmlns:p14="http://schemas.microsoft.com/office/powerpoint/2010/main" val="1921873536"/>
              </p:ext>
            </p:extLst>
          </p:nvPr>
        </p:nvGraphicFramePr>
        <p:xfrm>
          <a:off x="838200" y="3200400"/>
          <a:ext cx="4953000" cy="762000"/>
        </p:xfrm>
        <a:graphic>
          <a:graphicData uri="http://schemas.openxmlformats.org/drawingml/2006/table">
            <a:tbl>
              <a:tblPr firstRow="1" bandRow="1">
                <a:tableStyleId>{5940675A-B579-460E-94D1-54222C63F5DA}</a:tableStyleId>
              </a:tblPr>
              <a:tblGrid>
                <a:gridCol w="825500"/>
                <a:gridCol w="825500"/>
                <a:gridCol w="825500"/>
                <a:gridCol w="825500"/>
                <a:gridCol w="825500"/>
                <a:gridCol w="825500"/>
              </a:tblGrid>
              <a:tr h="762000">
                <a:tc>
                  <a:txBody>
                    <a:bodyPr/>
                    <a:lstStyle/>
                    <a:p>
                      <a:pPr rtl="0"/>
                      <a:r>
                        <a:rPr lang="ar-SA" sz="2400" b="1" dirty="0" smtClean="0">
                          <a:solidFill>
                            <a:srgbClr val="FF0000"/>
                          </a:solidFill>
                        </a:rPr>
                        <a:t>9</a:t>
                      </a:r>
                      <a:endParaRPr lang="en-US" sz="2400" b="1" dirty="0">
                        <a:solidFill>
                          <a:srgbClr val="FF0000"/>
                        </a:solidFill>
                      </a:endParaRPr>
                    </a:p>
                  </a:txBody>
                  <a:tcPr marL="99060" marR="99060"/>
                </a:tc>
                <a:tc>
                  <a:txBody>
                    <a:bodyPr/>
                    <a:lstStyle/>
                    <a:p>
                      <a:pPr rtl="0"/>
                      <a:r>
                        <a:rPr lang="ar-SA" sz="2400" b="1" dirty="0" smtClean="0">
                          <a:solidFill>
                            <a:srgbClr val="FF0000"/>
                          </a:solidFill>
                        </a:rPr>
                        <a:t>6</a:t>
                      </a:r>
                      <a:endParaRPr lang="en-US" sz="2400" b="1" dirty="0">
                        <a:solidFill>
                          <a:srgbClr val="FF0000"/>
                        </a:solidFill>
                      </a:endParaRPr>
                    </a:p>
                  </a:txBody>
                  <a:tcPr marL="99060" marR="99060"/>
                </a:tc>
                <a:tc>
                  <a:txBody>
                    <a:bodyPr/>
                    <a:lstStyle/>
                    <a:p>
                      <a:pPr rtl="0"/>
                      <a:r>
                        <a:rPr lang="ar-SA" sz="2400" b="1" dirty="0" smtClean="0">
                          <a:solidFill>
                            <a:srgbClr val="FF0000"/>
                          </a:solidFill>
                        </a:rPr>
                        <a:t>10</a:t>
                      </a:r>
                      <a:endParaRPr lang="en-US" sz="2400" b="1" dirty="0">
                        <a:solidFill>
                          <a:srgbClr val="FF0000"/>
                        </a:solidFill>
                      </a:endParaRPr>
                    </a:p>
                  </a:txBody>
                  <a:tcPr marL="99060" marR="99060"/>
                </a:tc>
                <a:tc>
                  <a:txBody>
                    <a:bodyPr/>
                    <a:lstStyle/>
                    <a:p>
                      <a:pPr rtl="0"/>
                      <a:r>
                        <a:rPr lang="ar-SA" sz="2400" b="1" dirty="0" smtClean="0">
                          <a:solidFill>
                            <a:srgbClr val="FF0000"/>
                          </a:solidFill>
                        </a:rPr>
                        <a:t>3</a:t>
                      </a:r>
                      <a:endParaRPr lang="en-US" sz="2400" b="1" dirty="0">
                        <a:solidFill>
                          <a:srgbClr val="FF0000"/>
                        </a:solidFill>
                      </a:endParaRPr>
                    </a:p>
                  </a:txBody>
                  <a:tcPr marL="99060" marR="99060"/>
                </a:tc>
                <a:tc>
                  <a:txBody>
                    <a:bodyPr/>
                    <a:lstStyle/>
                    <a:p>
                      <a:pPr rtl="0"/>
                      <a:r>
                        <a:rPr lang="ar-SA" sz="2400" b="1" dirty="0" smtClean="0">
                          <a:solidFill>
                            <a:srgbClr val="FF0000"/>
                          </a:solidFill>
                        </a:rPr>
                        <a:t>2</a:t>
                      </a:r>
                      <a:endParaRPr lang="en-US" sz="2400" b="1" dirty="0">
                        <a:solidFill>
                          <a:srgbClr val="FF0000"/>
                        </a:solidFill>
                      </a:endParaRPr>
                    </a:p>
                  </a:txBody>
                  <a:tcPr marL="99060" marR="99060"/>
                </a:tc>
                <a:tc>
                  <a:txBody>
                    <a:bodyPr/>
                    <a:lstStyle/>
                    <a:p>
                      <a:pPr rtl="0"/>
                      <a:r>
                        <a:rPr lang="ar-SA" sz="2400" b="1" dirty="0" smtClean="0">
                          <a:solidFill>
                            <a:srgbClr val="FF0000"/>
                          </a:solidFill>
                        </a:rPr>
                        <a:t>5</a:t>
                      </a:r>
                      <a:endParaRPr lang="en-US" sz="2400" b="1" dirty="0">
                        <a:solidFill>
                          <a:srgbClr val="FF0000"/>
                        </a:solidFill>
                      </a:endParaRPr>
                    </a:p>
                  </a:txBody>
                  <a:tcPr marL="99060" marR="99060"/>
                </a:tc>
              </a:tr>
            </a:tbl>
          </a:graphicData>
        </a:graphic>
      </p:graphicFrame>
      <p:sp>
        <p:nvSpPr>
          <p:cNvPr id="7" name="Slide Number Placeholder 6"/>
          <p:cNvSpPr txBox="1">
            <a:spLocks/>
          </p:cNvSpPr>
          <p:nvPr/>
        </p:nvSpPr>
        <p:spPr>
          <a:xfrm>
            <a:off x="7099300" y="6356351"/>
            <a:ext cx="23114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4" name="Slide Number Placeholder 3"/>
          <p:cNvSpPr>
            <a:spLocks noGrp="1"/>
          </p:cNvSpPr>
          <p:nvPr>
            <p:ph type="sldNum" sz="quarter" idx="12"/>
          </p:nvPr>
        </p:nvSpPr>
        <p:spPr/>
        <p:txBody>
          <a:bodyPr/>
          <a:lstStyle/>
          <a:p>
            <a:fld id="{33D6E5A2-EC83-451F-A719-9AC1370DD5CF}" type="slidenum">
              <a:rPr lang="en-US" smtClean="0"/>
              <a:pPr/>
              <a:t>95</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295401" y="1371600"/>
            <a:ext cx="7010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D6E5A2-EC83-451F-A719-9AC1370DD5CF}" type="slidenum">
              <a:rPr lang="en-US" smtClean="0"/>
              <a:pPr/>
              <a:t>96</a:t>
            </a:fld>
            <a:endParaRPr lang="en-US" dirty="0"/>
          </a:p>
        </p:txBody>
      </p:sp>
      <p:sp>
        <p:nvSpPr>
          <p:cNvPr id="3" name="Slide Number Placeholder 3"/>
          <p:cNvSpPr txBox="1">
            <a:spLocks/>
          </p:cNvSpPr>
          <p:nvPr/>
        </p:nvSpPr>
        <p:spPr>
          <a:xfrm>
            <a:off x="6705600" y="6296880"/>
            <a:ext cx="2133600" cy="424596"/>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 name="Content Placeholder 2"/>
          <p:cNvSpPr txBox="1">
            <a:spLocks/>
          </p:cNvSpPr>
          <p:nvPr/>
        </p:nvSpPr>
        <p:spPr>
          <a:xfrm>
            <a:off x="761999" y="685800"/>
            <a:ext cx="8229601" cy="5440364"/>
          </a:xfrm>
          <a:prstGeom prst="rect">
            <a:avLst/>
          </a:prstGeom>
        </p:spPr>
        <p:txBody>
          <a:bodyPr vert="horz" lIns="91440" tIns="45720" rIns="91440" bIns="45720" rtlCol="0">
            <a:normAutofit/>
          </a:bodyPr>
          <a:lstStyle/>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3200" b="1" i="0" u="sng" strike="noStrike" kern="1200" cap="none" spc="0" normalizeH="0" baseline="0" noProof="0" smtClean="0">
                <a:ln>
                  <a:noFill/>
                </a:ln>
                <a:solidFill>
                  <a:schemeClr val="accent4">
                    <a:lumMod val="75000"/>
                  </a:schemeClr>
                </a:solidFill>
                <a:effectLst>
                  <a:outerShdw blurRad="38100" dist="38100" dir="2700000" algn="tl">
                    <a:srgbClr val="000000">
                      <a:alpha val="43137"/>
                    </a:srgbClr>
                  </a:outerShdw>
                </a:effectLst>
                <a:uLnTx/>
                <a:uFillTx/>
                <a:latin typeface="+mn-lt"/>
                <a:ea typeface="+mn-ea"/>
                <a:cs typeface="+mn-cs"/>
              </a:rPr>
              <a:t>كيف يتم حساب الخوارزمية :</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3200" b="0" i="0" u="none" strike="noStrike" kern="1200" cap="none" spc="0" normalizeH="0" baseline="0" noProof="0" smtClean="0">
                <a:ln>
                  <a:noFill/>
                </a:ln>
                <a:solidFill>
                  <a:schemeClr val="tx1"/>
                </a:solidFill>
                <a:effectLst/>
                <a:uLnTx/>
                <a:uFillTx/>
                <a:latin typeface="+mn-lt"/>
                <a:ea typeface="+mn-ea"/>
                <a:cs typeface="+mn-cs"/>
              </a:rPr>
              <a:t>1) اول مرة نتنقل في كل عناصر المصفوفة فلتكن </a:t>
            </a:r>
            <a:r>
              <a:rPr kumimoji="0" lang="en-US" sz="3200" b="0" i="0" u="none" strike="noStrike" kern="1200" cap="none" spc="0" normalizeH="0" baseline="0" noProof="0" smtClean="0">
                <a:ln>
                  <a:noFill/>
                </a:ln>
                <a:solidFill>
                  <a:schemeClr val="tx1"/>
                </a:solidFill>
                <a:effectLst/>
                <a:uLnTx/>
                <a:uFillTx/>
                <a:latin typeface="+mn-lt"/>
                <a:ea typeface="+mn-ea"/>
                <a:cs typeface="+mn-cs"/>
              </a:rPr>
              <a:t>n</a:t>
            </a:r>
            <a:r>
              <a:rPr kumimoji="0" lang="ar-SA" sz="3200" b="0" i="0" u="none" strike="noStrike" kern="1200" cap="none" spc="0" normalizeH="0" baseline="0" noProof="0" smtClean="0">
                <a:ln>
                  <a:noFill/>
                </a:ln>
                <a:solidFill>
                  <a:schemeClr val="tx1"/>
                </a:solidFill>
                <a:effectLst/>
                <a:uLnTx/>
                <a:uFillTx/>
                <a:latin typeface="+mn-lt"/>
                <a:ea typeface="+mn-ea"/>
                <a:cs typeface="+mn-cs"/>
              </a:rPr>
              <a:t>.</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3200" b="0" i="0" u="none" strike="noStrike" kern="1200" cap="none" spc="0" normalizeH="0" baseline="0" noProof="0" smtClean="0">
                <a:ln>
                  <a:noFill/>
                </a:ln>
                <a:solidFill>
                  <a:schemeClr val="tx1"/>
                </a:solidFill>
                <a:effectLst/>
                <a:uLnTx/>
                <a:uFillTx/>
                <a:latin typeface="+mn-lt"/>
                <a:ea typeface="+mn-ea"/>
                <a:cs typeface="+mn-cs"/>
              </a:rPr>
              <a:t>2) المرة الثانية سنتنقل </a:t>
            </a:r>
            <a:r>
              <a:rPr kumimoji="0" lang="en-US" sz="3200" b="0" i="0" u="none" strike="noStrike" kern="1200" cap="none" spc="0" normalizeH="0" baseline="0" noProof="0" smtClean="0">
                <a:ln>
                  <a:noFill/>
                </a:ln>
                <a:solidFill>
                  <a:schemeClr val="tx1"/>
                </a:solidFill>
                <a:effectLst/>
                <a:uLnTx/>
                <a:uFillTx/>
                <a:latin typeface="+mn-lt"/>
                <a:ea typeface="+mn-ea"/>
                <a:cs typeface="+mn-cs"/>
              </a:rPr>
              <a:t>n-1</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ar-SA" sz="3200" b="0" i="0" u="none" strike="noStrike" kern="1200" cap="none" spc="0" normalizeH="0" baseline="0" noProof="0" smtClean="0">
                <a:ln>
                  <a:noFill/>
                </a:ln>
                <a:solidFill>
                  <a:schemeClr val="tx1"/>
                </a:solidFill>
                <a:effectLst/>
                <a:uLnTx/>
                <a:uFillTx/>
                <a:latin typeface="+mn-lt"/>
                <a:ea typeface="+mn-ea"/>
                <a:cs typeface="+mn-cs"/>
              </a:rPr>
              <a:t>3) المرة الثالثة سنتنقل </a:t>
            </a:r>
            <a:r>
              <a:rPr kumimoji="0" lang="en-US" sz="3200" b="0" i="0" u="none" strike="noStrike" kern="1200" cap="none" spc="0" normalizeH="0" baseline="0" noProof="0" smtClean="0">
                <a:ln>
                  <a:noFill/>
                </a:ln>
                <a:solidFill>
                  <a:schemeClr val="tx1"/>
                </a:solidFill>
                <a:effectLst/>
                <a:uLnTx/>
                <a:uFillTx/>
                <a:latin typeface="+mn-lt"/>
                <a:ea typeface="+mn-ea"/>
                <a:cs typeface="+mn-cs"/>
              </a:rPr>
              <a:t>n-2</a:t>
            </a:r>
            <a:r>
              <a:rPr kumimoji="0" lang="ar-SA" sz="3200" b="0" i="0" u="none" strike="noStrike" kern="1200" cap="none" spc="0" normalizeH="0" baseline="0" noProof="0" smtClean="0">
                <a:ln>
                  <a:noFill/>
                </a:ln>
                <a:solidFill>
                  <a:schemeClr val="tx1"/>
                </a:solidFill>
                <a:effectLst/>
                <a:uLnTx/>
                <a:uFillTx/>
                <a:latin typeface="+mn-lt"/>
                <a:ea typeface="+mn-ea"/>
                <a:cs typeface="+mn-cs"/>
              </a:rPr>
              <a:t> وهكذا...</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n+n-1+n-3+…+1</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02045" y="3331083"/>
            <a:ext cx="904874" cy="1002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4"/>
          <p:cNvSpPr txBox="1">
            <a:spLocks/>
          </p:cNvSpPr>
          <p:nvPr/>
        </p:nvSpPr>
        <p:spPr>
          <a:xfrm>
            <a:off x="7168444" y="6371075"/>
            <a:ext cx="2133600" cy="350402"/>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SA" dirty="0" smtClean="0"/>
              <a:t>طرق تنظيم ومعالجة الملفات :</a:t>
            </a:r>
            <a:endParaRPr lang="hi-IN" dirty="0"/>
          </a:p>
        </p:txBody>
      </p:sp>
      <p:sp>
        <p:nvSpPr>
          <p:cNvPr id="3" name="Content Placeholder 2"/>
          <p:cNvSpPr>
            <a:spLocks noGrp="1"/>
          </p:cNvSpPr>
          <p:nvPr>
            <p:ph idx="1"/>
          </p:nvPr>
        </p:nvSpPr>
        <p:spPr/>
        <p:txBody>
          <a:bodyPr>
            <a:normAutofit fontScale="85000" lnSpcReduction="20000"/>
          </a:bodyPr>
          <a:lstStyle/>
          <a:p>
            <a:pPr algn="r" rtl="1"/>
            <a:r>
              <a:rPr lang="ar-SA" sz="2400" dirty="0" smtClean="0"/>
              <a:t>هنالك نوعين أساسيين من طرق الوصول للبيانات وهي :</a:t>
            </a:r>
          </a:p>
          <a:p>
            <a:pPr algn="r" rtl="1">
              <a:buNone/>
            </a:pPr>
            <a:r>
              <a:rPr lang="ar-SA" sz="2400" dirty="0" smtClean="0"/>
              <a:t>1- الوصول المتتابع  (</a:t>
            </a:r>
            <a:r>
              <a:rPr lang="en-US" sz="2400" dirty="0" smtClean="0"/>
              <a:t>sequential access</a:t>
            </a:r>
            <a:r>
              <a:rPr lang="ar-SA" sz="2400" dirty="0" smtClean="0"/>
              <a:t>)</a:t>
            </a:r>
          </a:p>
          <a:p>
            <a:pPr algn="r" rtl="1">
              <a:buNone/>
            </a:pPr>
            <a:r>
              <a:rPr lang="ar-SA" sz="2400" dirty="0" smtClean="0"/>
              <a:t>2- الوصول المباشر (</a:t>
            </a:r>
            <a:r>
              <a:rPr lang="en-US" sz="2400" dirty="0" smtClean="0"/>
              <a:t>random access</a:t>
            </a:r>
            <a:r>
              <a:rPr lang="ar-SA" sz="2400" dirty="0" smtClean="0"/>
              <a:t>)</a:t>
            </a:r>
          </a:p>
          <a:p>
            <a:pPr algn="r" rtl="1"/>
            <a:r>
              <a:rPr lang="ar-SA" sz="2400" dirty="0" smtClean="0"/>
              <a:t>وتبعاً لذلك فإن هنالك نوعين أساسيين من الملفات هما :-</a:t>
            </a:r>
          </a:p>
          <a:p>
            <a:pPr algn="r" rtl="1">
              <a:buNone/>
            </a:pPr>
            <a:r>
              <a:rPr lang="ar-SA" sz="2400" dirty="0" smtClean="0"/>
              <a:t>1- الملفات التي تسمح بالوصول التتابعي للبيانات .</a:t>
            </a:r>
          </a:p>
          <a:p>
            <a:pPr algn="r" rtl="1">
              <a:buNone/>
            </a:pPr>
            <a:r>
              <a:rPr lang="ar-SA" sz="2400" dirty="0" smtClean="0"/>
              <a:t>2- الملفات التي تسمح بالوصول المباشر للبيانات .</a:t>
            </a:r>
          </a:p>
          <a:p>
            <a:pPr algn="r" rtl="1">
              <a:buNone/>
            </a:pPr>
            <a:r>
              <a:rPr lang="ar-SA" dirty="0" smtClean="0">
                <a:solidFill>
                  <a:schemeClr val="accent2"/>
                </a:solidFill>
              </a:rPr>
              <a:t>التنظيم التتابعي للبيانات :</a:t>
            </a:r>
          </a:p>
          <a:p>
            <a:pPr algn="r" rtl="1">
              <a:buNone/>
            </a:pPr>
            <a:r>
              <a:rPr lang="ar-SA" sz="2400" dirty="0" smtClean="0"/>
              <a:t>في هذا النوع يتم استرجاع البيانات من الملف سجلا بعد الأخر بحسب ترتيب كتابتها على وسط التخزين </a:t>
            </a:r>
          </a:p>
          <a:p>
            <a:pPr algn="r" rtl="1">
              <a:buNone/>
            </a:pPr>
            <a:r>
              <a:rPr lang="ar-SA" sz="2400" dirty="0" smtClean="0"/>
              <a:t>مثلاً :</a:t>
            </a:r>
          </a:p>
          <a:p>
            <a:pPr algn="r" rtl="1">
              <a:buNone/>
            </a:pPr>
            <a:r>
              <a:rPr lang="ar-SA" sz="2400" dirty="0" smtClean="0"/>
              <a:t>يمكن أن يرتب الملف تصاعدياً أو تنازلياً علي مفتاح حقل يسمي مفتاح السجل الذي يحمل قيمة فريدة لا ياركه سجل آخر فيها فمثلا الطلاب يمكن أن يرتب على حقل رقم الطالب الجامعي الذي يعد فريداً لكل طالب ليشاركه فيه طلاب طالب آخر للوصول للطالب ذي الرقم 4105058 يتم قراءة جميع السجلات التي تسبق هذا السجل .</a:t>
            </a:r>
          </a:p>
        </p:txBody>
      </p:sp>
      <p:sp>
        <p:nvSpPr>
          <p:cNvPr id="4" name="Slide Number Placeholder 3"/>
          <p:cNvSpPr>
            <a:spLocks noGrp="1"/>
          </p:cNvSpPr>
          <p:nvPr>
            <p:ph type="sldNum" sz="quarter" idx="12"/>
          </p:nvPr>
        </p:nvSpPr>
        <p:spPr/>
        <p:txBody>
          <a:bodyPr/>
          <a:lstStyle/>
          <a:p>
            <a:fld id="{33D6E5A2-EC83-451F-A719-9AC1370DD5CF}" type="slidenum">
              <a:rPr lang="en-US" smtClean="0"/>
              <a:pPr/>
              <a:t>97</a:t>
            </a:fld>
            <a:endParaRPr lang="en-US" dirty="0"/>
          </a:p>
        </p:txBody>
      </p:sp>
    </p:spTree>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i-IN"/>
          </a:p>
        </p:txBody>
      </p:sp>
      <p:sp>
        <p:nvSpPr>
          <p:cNvPr id="3" name="Content Placeholder 2"/>
          <p:cNvSpPr>
            <a:spLocks noGrp="1"/>
          </p:cNvSpPr>
          <p:nvPr>
            <p:ph idx="1"/>
          </p:nvPr>
        </p:nvSpPr>
        <p:spPr/>
        <p:txBody>
          <a:bodyPr>
            <a:normAutofit/>
          </a:bodyPr>
          <a:lstStyle/>
          <a:p>
            <a:pPr algn="r" rtl="1"/>
            <a:r>
              <a:rPr lang="ar-SA" sz="2400" dirty="0" smtClean="0"/>
              <a:t>ويتبين من ذلك أنه يمر على جميع السجلات التي تسبق السجل المطلوب هذه العمليه تستغرق وقتاً طويلاً .</a:t>
            </a:r>
          </a:p>
          <a:p>
            <a:pPr algn="r" rtl="1"/>
            <a:r>
              <a:rPr lang="ar-SA" sz="2400" dirty="0" smtClean="0"/>
              <a:t>هذه الطريقة لها فائدة في التطبيقات التي تتطلب معالجة دفعية التي يتم فيها معالجة الألوف من السجلات عند تشغيل البرنامج مرة واحدة , وذلك  كإصدار فواتير الهاتف أو شركة الكهرباء . وعند تخزين البيانات على الأشرطة الممغنطة فإن الوصول التتابعي هي الطريقة الوحيدة للحصول على هذه البيانات .</a:t>
            </a:r>
          </a:p>
          <a:p>
            <a:pPr algn="r" rtl="1">
              <a:buNone/>
            </a:pPr>
            <a:endParaRPr lang="hi-IN" sz="2400"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98</a:t>
            </a:fld>
            <a:endParaRPr lang="en-US" dirty="0"/>
          </a:p>
        </p:txBody>
      </p:sp>
    </p:spTree>
  </p:cSld>
  <p:clrMapOvr>
    <a:masterClrMapping/>
  </p:clrMapOvr>
  <p:transition spd="slow">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ar-SA" dirty="0" smtClean="0"/>
              <a:t>تنظيم الملفات المباشر :</a:t>
            </a:r>
            <a:br>
              <a:rPr lang="ar-SA" dirty="0" smtClean="0"/>
            </a:br>
            <a:endParaRPr lang="hi-IN" dirty="0"/>
          </a:p>
        </p:txBody>
      </p:sp>
      <p:sp>
        <p:nvSpPr>
          <p:cNvPr id="3" name="Content Placeholder 2"/>
          <p:cNvSpPr>
            <a:spLocks noGrp="1"/>
          </p:cNvSpPr>
          <p:nvPr>
            <p:ph idx="1"/>
          </p:nvPr>
        </p:nvSpPr>
        <p:spPr/>
        <p:txBody>
          <a:bodyPr>
            <a:normAutofit/>
          </a:bodyPr>
          <a:lstStyle/>
          <a:p>
            <a:pPr algn="r" rtl="1"/>
            <a:r>
              <a:rPr lang="ar-SA" sz="2400" dirty="0" smtClean="0"/>
              <a:t>يتم الوصول الى البيانات المخزنة علة وسط التخزين الثانوية بطريقة مباشرة </a:t>
            </a:r>
          </a:p>
          <a:p>
            <a:pPr algn="r" rtl="1"/>
            <a:r>
              <a:rPr lang="ar-SA" sz="2400" dirty="0" smtClean="0"/>
              <a:t>الوصول المباشر هو أسرع من النظام السابق يعني أنه يمكن إسترجاع اي سجل مخزن في الملف مباشرة دون الحاجة الى قراءة اي سجل آخر في الملفمما يجعل عملية استرجاع الملفات أسرع .</a:t>
            </a:r>
          </a:p>
          <a:p>
            <a:pPr algn="r" rtl="1"/>
            <a:r>
              <a:rPr lang="ar-SA" sz="2400" dirty="0" smtClean="0"/>
              <a:t>ولغرض الوصول الى سجل معين فإنه لابد من وجود حقل يميز كل سجل عن الآخر (مفتاح فريد ) كما في التنظيم المتتابع .</a:t>
            </a:r>
          </a:p>
          <a:p>
            <a:pPr algn="r" rtl="1"/>
            <a:r>
              <a:rPr lang="ar-SA" sz="2400" dirty="0" smtClean="0"/>
              <a:t>فرقم الطالب الجامعي يعد مفتاح فريداً يميز كل طالب عن الآخر . وفي التنظيم المباشر لابد من معرفة المفتاح المميز لكل سجل فإذا تمت معرفة هذا المفتاح فنه يمكن استرجاع السجل حامل هذا الرقم مباشرة دون المرور علي السجلات التي تسبقه .وبدون الخذ في الحسبان اي ترتيب تكون عليه البيانات .</a:t>
            </a:r>
          </a:p>
          <a:p>
            <a:pPr algn="r" rtl="1">
              <a:buNone/>
            </a:pPr>
            <a:endParaRPr lang="hi-IN" sz="2400"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99</a:t>
            </a:fld>
            <a:endParaRPr lang="en-US" dirty="0"/>
          </a:p>
        </p:txBody>
      </p:sp>
    </p:spTree>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5.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2955</Words>
  <Application>Microsoft Office PowerPoint</Application>
  <PresentationFormat>On-screen Show (4:3)</PresentationFormat>
  <Paragraphs>410</Paragraphs>
  <Slides>101</Slides>
  <Notes>2</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Training</vt:lpstr>
      <vt:lpstr>Data   Structure هيــاكل بيانــات</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تقسم الأشجار الى :-</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شجرة البحث الثنائية Binary Search Tree(BST) </vt:lpstr>
      <vt:lpstr>Slide 30</vt:lpstr>
      <vt:lpstr>Slide 31</vt:lpstr>
      <vt:lpstr>Slide 32</vt:lpstr>
      <vt:lpstr>Slide 33</vt:lpstr>
      <vt:lpstr>الحذف من الشجرة الثنائية :</vt:lpstr>
      <vt:lpstr>Slide 35</vt:lpstr>
      <vt:lpstr>مقارنة بين الشجرة الثنائية وشجرة البحث الثنائية BT &amp; BST</vt:lpstr>
      <vt:lpstr>الشجرة الثنائية الموزوزنة AVL Tree</vt:lpstr>
      <vt:lpstr>Slide 38</vt:lpstr>
      <vt:lpstr>Slide 39</vt:lpstr>
      <vt:lpstr>Slide 40</vt:lpstr>
      <vt:lpstr>Slide 41</vt:lpstr>
      <vt:lpstr>الحل: عمل توازن للحالات الاربعة السابقة:</vt:lpstr>
      <vt:lpstr>Slide 43</vt:lpstr>
      <vt:lpstr> اذا اعتبرنا ان الشجرة في الحالة الثانية(2) كالاتي:</vt:lpstr>
      <vt:lpstr>Slide 45</vt:lpstr>
      <vt:lpstr> اذا اعتبرنا ان الشجرة في الحالة الثالثة(3) كالاتي:</vt:lpstr>
      <vt:lpstr>نعمل ليها توازن  </vt:lpstr>
      <vt:lpstr> اذا اعتبرنا ان الشجرة في الحالة الرابعة(4) كالاتي:</vt:lpstr>
      <vt:lpstr>نعمل ليها توازن  </vt:lpstr>
      <vt:lpstr>Slide 50</vt:lpstr>
      <vt:lpstr> </vt:lpstr>
      <vt:lpstr>Slide 52</vt:lpstr>
      <vt:lpstr>Slide 53</vt:lpstr>
      <vt:lpstr>Slide 54</vt:lpstr>
      <vt:lpstr>Slide 55</vt:lpstr>
      <vt:lpstr>Slide 56</vt:lpstr>
      <vt:lpstr>Slide 57</vt:lpstr>
      <vt:lpstr>Slide 58</vt:lpstr>
      <vt:lpstr>Big O Notation</vt:lpstr>
      <vt:lpstr>Slide 60</vt:lpstr>
      <vt:lpstr>Slide 61</vt:lpstr>
      <vt:lpstr>Slide 62</vt:lpstr>
      <vt:lpstr>Slide 63</vt:lpstr>
      <vt:lpstr>Slide 64</vt:lpstr>
      <vt:lpstr>Slide 65</vt:lpstr>
      <vt:lpstr>هل الخوارزمية تكون  نفس الحالة السابقة في حالة ان   اكبر عنصر في المصفوفة  هو العنصر الاول ؟ للاجابة على هذا السؤال ناخذ المثال التالي:</vt:lpstr>
      <vt:lpstr>Slide 67</vt:lpstr>
      <vt:lpstr>فرق القياس بين مختلف الخوارزميات مثال لذلك : </vt:lpstr>
      <vt:lpstr>Slide 69</vt:lpstr>
      <vt:lpstr>3- في الشكل 3 : </vt:lpstr>
      <vt:lpstr>مفهوم البحث (Searching Concept) :</vt:lpstr>
      <vt:lpstr>Slide 72</vt:lpstr>
      <vt:lpstr>Slide 73</vt:lpstr>
      <vt:lpstr>ما المقصود بالبحث المتتالي وما الفائدة منه :</vt:lpstr>
      <vt:lpstr>Slide 75</vt:lpstr>
      <vt:lpstr>Slide 76</vt:lpstr>
      <vt:lpstr>Slide 77</vt:lpstr>
      <vt:lpstr>البحث الثنائي (Binary Search ) :</vt:lpstr>
      <vt:lpstr>خوارزمية البحث الثنائي :</vt:lpstr>
      <vt:lpstr>Slide 80</vt:lpstr>
      <vt:lpstr>Slide 81</vt:lpstr>
      <vt:lpstr>Slide 82</vt:lpstr>
      <vt:lpstr>Slide 83</vt:lpstr>
      <vt:lpstr>Slide 84</vt:lpstr>
      <vt:lpstr>مفهوم الترتيب (Sorting Concept) :</vt:lpstr>
      <vt:lpstr>Slide 86</vt:lpstr>
      <vt:lpstr>الترتيب الفقاعي (Bubble Sorting) : </vt:lpstr>
      <vt:lpstr>خوارزمية الترتيب بالفقاعة :</vt:lpstr>
      <vt:lpstr>Slide 89</vt:lpstr>
      <vt:lpstr>Slide 90</vt:lpstr>
      <vt:lpstr>Slide 91</vt:lpstr>
      <vt:lpstr>الترتيب بالإختيار (Selection Sorting):</vt:lpstr>
      <vt:lpstr>خوارزمية الترتيب بالإختيار :</vt:lpstr>
      <vt:lpstr>Slide 94</vt:lpstr>
      <vt:lpstr>Slide 95</vt:lpstr>
      <vt:lpstr>Slide 96</vt:lpstr>
      <vt:lpstr>طرق تنظيم ومعالجة الملفات :</vt:lpstr>
      <vt:lpstr>Slide 98</vt:lpstr>
      <vt:lpstr>تنظيم الملفات المباشر : </vt:lpstr>
      <vt:lpstr>Slide 100</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2016-10-11T07:52:29Z</dcterms:created>
  <dcterms:modified xsi:type="dcterms:W3CDTF">2022-06-20T09:08:10Z</dcterms:modified>
</cp:coreProperties>
</file>